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
  </p:notesMasterIdLst>
  <p:sldIdLst>
    <p:sldId id="256" r:id="rId2"/>
    <p:sldId id="257" r:id="rId3"/>
    <p:sldId id="258" r:id="rId4"/>
    <p:sldId id="259" r:id="rId5"/>
    <p:sldId id="260" r:id="rId6"/>
    <p:sldId id="262" r:id="rId7"/>
    <p:sldId id="261"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CFFCE9-1DD6-49EE-9A57-3F0D84E48AB8}" type="datetimeFigureOut">
              <a:rPr lang="en-US" smtClean="0"/>
              <a:t>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D2607B-F9D8-48A6-AF7A-145FB06939D6}" type="slidenum">
              <a:rPr lang="en-US" smtClean="0"/>
              <a:t>‹#›</a:t>
            </a:fld>
            <a:endParaRPr lang="en-US"/>
          </a:p>
        </p:txBody>
      </p:sp>
    </p:spTree>
    <p:extLst>
      <p:ext uri="{BB962C8B-B14F-4D97-AF65-F5344CB8AC3E}">
        <p14:creationId xmlns:p14="http://schemas.microsoft.com/office/powerpoint/2010/main" val="33539718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D2607B-F9D8-48A6-AF7A-145FB06939D6}" type="slidenum">
              <a:rPr lang="en-US" smtClean="0"/>
              <a:t>1</a:t>
            </a:fld>
            <a:endParaRPr lang="en-US"/>
          </a:p>
        </p:txBody>
      </p:sp>
    </p:spTree>
    <p:extLst>
      <p:ext uri="{BB962C8B-B14F-4D97-AF65-F5344CB8AC3E}">
        <p14:creationId xmlns:p14="http://schemas.microsoft.com/office/powerpoint/2010/main" val="3704626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D2607B-F9D8-48A6-AF7A-145FB06939D6}" type="slidenum">
              <a:rPr lang="en-US" smtClean="0"/>
              <a:t>2</a:t>
            </a:fld>
            <a:endParaRPr lang="en-US"/>
          </a:p>
        </p:txBody>
      </p:sp>
    </p:spTree>
    <p:extLst>
      <p:ext uri="{BB962C8B-B14F-4D97-AF65-F5344CB8AC3E}">
        <p14:creationId xmlns:p14="http://schemas.microsoft.com/office/powerpoint/2010/main" val="1347851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D2607B-F9D8-48A6-AF7A-145FB06939D6}" type="slidenum">
              <a:rPr lang="en-US" smtClean="0"/>
              <a:t>3</a:t>
            </a:fld>
            <a:endParaRPr lang="en-US"/>
          </a:p>
        </p:txBody>
      </p:sp>
    </p:spTree>
    <p:extLst>
      <p:ext uri="{BB962C8B-B14F-4D97-AF65-F5344CB8AC3E}">
        <p14:creationId xmlns:p14="http://schemas.microsoft.com/office/powerpoint/2010/main" val="4039555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D2607B-F9D8-48A6-AF7A-145FB06939D6}" type="slidenum">
              <a:rPr lang="en-US" smtClean="0"/>
              <a:t>4</a:t>
            </a:fld>
            <a:endParaRPr lang="en-US"/>
          </a:p>
        </p:txBody>
      </p:sp>
    </p:spTree>
    <p:extLst>
      <p:ext uri="{BB962C8B-B14F-4D97-AF65-F5344CB8AC3E}">
        <p14:creationId xmlns:p14="http://schemas.microsoft.com/office/powerpoint/2010/main" val="1403174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D2607B-F9D8-48A6-AF7A-145FB06939D6}" type="slidenum">
              <a:rPr lang="en-US" smtClean="0"/>
              <a:t>5</a:t>
            </a:fld>
            <a:endParaRPr lang="en-US"/>
          </a:p>
        </p:txBody>
      </p:sp>
    </p:spTree>
    <p:extLst>
      <p:ext uri="{BB962C8B-B14F-4D97-AF65-F5344CB8AC3E}">
        <p14:creationId xmlns:p14="http://schemas.microsoft.com/office/powerpoint/2010/main" val="2779446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D2607B-F9D8-48A6-AF7A-145FB06939D6}" type="slidenum">
              <a:rPr lang="en-US" smtClean="0"/>
              <a:t>6</a:t>
            </a:fld>
            <a:endParaRPr lang="en-US"/>
          </a:p>
        </p:txBody>
      </p:sp>
    </p:spTree>
    <p:extLst>
      <p:ext uri="{BB962C8B-B14F-4D97-AF65-F5344CB8AC3E}">
        <p14:creationId xmlns:p14="http://schemas.microsoft.com/office/powerpoint/2010/main" val="2776283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D2607B-F9D8-48A6-AF7A-145FB06939D6}" type="slidenum">
              <a:rPr lang="en-US" smtClean="0"/>
              <a:t>7</a:t>
            </a:fld>
            <a:endParaRPr lang="en-US"/>
          </a:p>
        </p:txBody>
      </p:sp>
    </p:spTree>
    <p:extLst>
      <p:ext uri="{BB962C8B-B14F-4D97-AF65-F5344CB8AC3E}">
        <p14:creationId xmlns:p14="http://schemas.microsoft.com/office/powerpoint/2010/main" val="1852499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D2607B-F9D8-48A6-AF7A-145FB06939D6}" type="slidenum">
              <a:rPr lang="en-US" smtClean="0"/>
              <a:t>8</a:t>
            </a:fld>
            <a:endParaRPr lang="en-US"/>
          </a:p>
        </p:txBody>
      </p:sp>
    </p:spTree>
    <p:extLst>
      <p:ext uri="{BB962C8B-B14F-4D97-AF65-F5344CB8AC3E}">
        <p14:creationId xmlns:p14="http://schemas.microsoft.com/office/powerpoint/2010/main" val="989943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F95554-C8F1-4296-9DA5-C354D7A249FA}" type="datetime1">
              <a:rPr lang="en-US" smtClean="0"/>
              <a:t>2/9/2018</a:t>
            </a:fld>
            <a:endParaRPr lang="en-US"/>
          </a:p>
        </p:txBody>
      </p:sp>
      <p:sp>
        <p:nvSpPr>
          <p:cNvPr id="5" name="Footer Placeholder 4"/>
          <p:cNvSpPr>
            <a:spLocks noGrp="1"/>
          </p:cNvSpPr>
          <p:nvPr>
            <p:ph type="ftr" sz="quarter" idx="11"/>
          </p:nvPr>
        </p:nvSpPr>
        <p:spPr/>
        <p:txBody>
          <a:bodyPr/>
          <a:lstStyle/>
          <a:p>
            <a:r>
              <a:rPr lang="en-US" smtClean="0"/>
              <a:t>Auburn University Graduate School    </a:t>
            </a:r>
            <a:endParaRPr lang="en-US"/>
          </a:p>
        </p:txBody>
      </p:sp>
      <p:sp>
        <p:nvSpPr>
          <p:cNvPr id="6" name="Slide Number Placeholder 5"/>
          <p:cNvSpPr>
            <a:spLocks noGrp="1"/>
          </p:cNvSpPr>
          <p:nvPr>
            <p:ph type="sldNum" sz="quarter" idx="12"/>
          </p:nvPr>
        </p:nvSpPr>
        <p:spPr/>
        <p:txBody>
          <a:bodyPr/>
          <a:lstStyle/>
          <a:p>
            <a:fld id="{5B969AD8-FE02-47DF-878B-7326719B4F6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2346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50EF0B-BC8F-452F-BAC4-4594403CBC25}" type="datetime1">
              <a:rPr lang="en-US" smtClean="0"/>
              <a:t>2/9/2018</a:t>
            </a:fld>
            <a:endParaRPr lang="en-US"/>
          </a:p>
        </p:txBody>
      </p:sp>
      <p:sp>
        <p:nvSpPr>
          <p:cNvPr id="5" name="Footer Placeholder 4"/>
          <p:cNvSpPr>
            <a:spLocks noGrp="1"/>
          </p:cNvSpPr>
          <p:nvPr>
            <p:ph type="ftr" sz="quarter" idx="11"/>
          </p:nvPr>
        </p:nvSpPr>
        <p:spPr/>
        <p:txBody>
          <a:bodyPr/>
          <a:lstStyle/>
          <a:p>
            <a:r>
              <a:rPr lang="en-US" smtClean="0"/>
              <a:t>Auburn University Graduate School    </a:t>
            </a:r>
            <a:endParaRPr lang="en-US"/>
          </a:p>
        </p:txBody>
      </p:sp>
      <p:sp>
        <p:nvSpPr>
          <p:cNvPr id="6" name="Slide Number Placeholder 5"/>
          <p:cNvSpPr>
            <a:spLocks noGrp="1"/>
          </p:cNvSpPr>
          <p:nvPr>
            <p:ph type="sldNum" sz="quarter" idx="12"/>
          </p:nvPr>
        </p:nvSpPr>
        <p:spPr/>
        <p:txBody>
          <a:bodyPr/>
          <a:lstStyle/>
          <a:p>
            <a:fld id="{5B969AD8-FE02-47DF-878B-7326719B4F60}" type="slidenum">
              <a:rPr lang="en-US" smtClean="0"/>
              <a:t>‹#›</a:t>
            </a:fld>
            <a:endParaRPr lang="en-US"/>
          </a:p>
        </p:txBody>
      </p:sp>
    </p:spTree>
    <p:extLst>
      <p:ext uri="{BB962C8B-B14F-4D97-AF65-F5344CB8AC3E}">
        <p14:creationId xmlns:p14="http://schemas.microsoft.com/office/powerpoint/2010/main" val="849610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ECF77E-3C06-4564-9793-CCE9D2543311}" type="datetime1">
              <a:rPr lang="en-US" smtClean="0"/>
              <a:t>2/9/2018</a:t>
            </a:fld>
            <a:endParaRPr lang="en-US"/>
          </a:p>
        </p:txBody>
      </p:sp>
      <p:sp>
        <p:nvSpPr>
          <p:cNvPr id="5" name="Footer Placeholder 4"/>
          <p:cNvSpPr>
            <a:spLocks noGrp="1"/>
          </p:cNvSpPr>
          <p:nvPr>
            <p:ph type="ftr" sz="quarter" idx="11"/>
          </p:nvPr>
        </p:nvSpPr>
        <p:spPr/>
        <p:txBody>
          <a:bodyPr/>
          <a:lstStyle/>
          <a:p>
            <a:r>
              <a:rPr lang="en-US" smtClean="0"/>
              <a:t>Auburn University Graduate School    </a:t>
            </a:r>
            <a:endParaRPr lang="en-US"/>
          </a:p>
        </p:txBody>
      </p:sp>
      <p:sp>
        <p:nvSpPr>
          <p:cNvPr id="6" name="Slide Number Placeholder 5"/>
          <p:cNvSpPr>
            <a:spLocks noGrp="1"/>
          </p:cNvSpPr>
          <p:nvPr>
            <p:ph type="sldNum" sz="quarter" idx="12"/>
          </p:nvPr>
        </p:nvSpPr>
        <p:spPr/>
        <p:txBody>
          <a:bodyPr/>
          <a:lstStyle/>
          <a:p>
            <a:fld id="{5B969AD8-FE02-47DF-878B-7326719B4F60}" type="slidenum">
              <a:rPr lang="en-US" smtClean="0"/>
              <a:t>‹#›</a:t>
            </a:fld>
            <a:endParaRPr lang="en-US"/>
          </a:p>
        </p:txBody>
      </p:sp>
    </p:spTree>
    <p:extLst>
      <p:ext uri="{BB962C8B-B14F-4D97-AF65-F5344CB8AC3E}">
        <p14:creationId xmlns:p14="http://schemas.microsoft.com/office/powerpoint/2010/main" val="2985182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068C11-6CB9-42CA-A937-99AA24DB868C}" type="datetime1">
              <a:rPr lang="en-US" smtClean="0"/>
              <a:t>2/9/2018</a:t>
            </a:fld>
            <a:endParaRPr lang="en-US"/>
          </a:p>
        </p:txBody>
      </p:sp>
      <p:sp>
        <p:nvSpPr>
          <p:cNvPr id="5" name="Footer Placeholder 4"/>
          <p:cNvSpPr>
            <a:spLocks noGrp="1"/>
          </p:cNvSpPr>
          <p:nvPr>
            <p:ph type="ftr" sz="quarter" idx="11"/>
          </p:nvPr>
        </p:nvSpPr>
        <p:spPr/>
        <p:txBody>
          <a:bodyPr/>
          <a:lstStyle/>
          <a:p>
            <a:r>
              <a:rPr lang="en-US" smtClean="0"/>
              <a:t>Auburn University Graduate School    </a:t>
            </a:r>
            <a:endParaRPr lang="en-US"/>
          </a:p>
        </p:txBody>
      </p:sp>
      <p:sp>
        <p:nvSpPr>
          <p:cNvPr id="6" name="Slide Number Placeholder 5"/>
          <p:cNvSpPr>
            <a:spLocks noGrp="1"/>
          </p:cNvSpPr>
          <p:nvPr>
            <p:ph type="sldNum" sz="quarter" idx="12"/>
          </p:nvPr>
        </p:nvSpPr>
        <p:spPr/>
        <p:txBody>
          <a:bodyPr/>
          <a:lstStyle/>
          <a:p>
            <a:fld id="{5B969AD8-FE02-47DF-878B-7326719B4F60}" type="slidenum">
              <a:rPr lang="en-US" smtClean="0"/>
              <a:t>‹#›</a:t>
            </a:fld>
            <a:endParaRPr lang="en-US"/>
          </a:p>
        </p:txBody>
      </p:sp>
    </p:spTree>
    <p:extLst>
      <p:ext uri="{BB962C8B-B14F-4D97-AF65-F5344CB8AC3E}">
        <p14:creationId xmlns:p14="http://schemas.microsoft.com/office/powerpoint/2010/main" val="1910509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AFE499-7806-4DA1-8F1E-EBFB493B8960}" type="datetime1">
              <a:rPr lang="en-US" smtClean="0"/>
              <a:t>2/9/2018</a:t>
            </a:fld>
            <a:endParaRPr lang="en-US"/>
          </a:p>
        </p:txBody>
      </p:sp>
      <p:sp>
        <p:nvSpPr>
          <p:cNvPr id="5" name="Footer Placeholder 4"/>
          <p:cNvSpPr>
            <a:spLocks noGrp="1"/>
          </p:cNvSpPr>
          <p:nvPr>
            <p:ph type="ftr" sz="quarter" idx="11"/>
          </p:nvPr>
        </p:nvSpPr>
        <p:spPr/>
        <p:txBody>
          <a:bodyPr/>
          <a:lstStyle/>
          <a:p>
            <a:r>
              <a:rPr lang="en-US" smtClean="0"/>
              <a:t>Auburn University Graduate School    </a:t>
            </a:r>
            <a:endParaRPr lang="en-US"/>
          </a:p>
        </p:txBody>
      </p:sp>
      <p:sp>
        <p:nvSpPr>
          <p:cNvPr id="6" name="Slide Number Placeholder 5"/>
          <p:cNvSpPr>
            <a:spLocks noGrp="1"/>
          </p:cNvSpPr>
          <p:nvPr>
            <p:ph type="sldNum" sz="quarter" idx="12"/>
          </p:nvPr>
        </p:nvSpPr>
        <p:spPr/>
        <p:txBody>
          <a:bodyPr/>
          <a:lstStyle/>
          <a:p>
            <a:fld id="{5B969AD8-FE02-47DF-878B-7326719B4F6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9571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E1AED8-EB46-4D41-B259-E63DF08C9287}" type="datetime1">
              <a:rPr lang="en-US" smtClean="0"/>
              <a:t>2/9/2018</a:t>
            </a:fld>
            <a:endParaRPr lang="en-US"/>
          </a:p>
        </p:txBody>
      </p:sp>
      <p:sp>
        <p:nvSpPr>
          <p:cNvPr id="6" name="Footer Placeholder 5"/>
          <p:cNvSpPr>
            <a:spLocks noGrp="1"/>
          </p:cNvSpPr>
          <p:nvPr>
            <p:ph type="ftr" sz="quarter" idx="11"/>
          </p:nvPr>
        </p:nvSpPr>
        <p:spPr/>
        <p:txBody>
          <a:bodyPr/>
          <a:lstStyle/>
          <a:p>
            <a:r>
              <a:rPr lang="en-US" smtClean="0"/>
              <a:t>Auburn University Graduate School    </a:t>
            </a:r>
            <a:endParaRPr lang="en-US"/>
          </a:p>
        </p:txBody>
      </p:sp>
      <p:sp>
        <p:nvSpPr>
          <p:cNvPr id="7" name="Slide Number Placeholder 6"/>
          <p:cNvSpPr>
            <a:spLocks noGrp="1"/>
          </p:cNvSpPr>
          <p:nvPr>
            <p:ph type="sldNum" sz="quarter" idx="12"/>
          </p:nvPr>
        </p:nvSpPr>
        <p:spPr/>
        <p:txBody>
          <a:bodyPr/>
          <a:lstStyle/>
          <a:p>
            <a:fld id="{5B969AD8-FE02-47DF-878B-7326719B4F60}" type="slidenum">
              <a:rPr lang="en-US" smtClean="0"/>
              <a:t>‹#›</a:t>
            </a:fld>
            <a:endParaRPr lang="en-US"/>
          </a:p>
        </p:txBody>
      </p:sp>
    </p:spTree>
    <p:extLst>
      <p:ext uri="{BB962C8B-B14F-4D97-AF65-F5344CB8AC3E}">
        <p14:creationId xmlns:p14="http://schemas.microsoft.com/office/powerpoint/2010/main" val="1099348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8326CAA-3186-415E-A8BE-752A6C0C9915}" type="datetime1">
              <a:rPr lang="en-US" smtClean="0"/>
              <a:t>2/9/2018</a:t>
            </a:fld>
            <a:endParaRPr lang="en-US"/>
          </a:p>
        </p:txBody>
      </p:sp>
      <p:sp>
        <p:nvSpPr>
          <p:cNvPr id="8" name="Footer Placeholder 7"/>
          <p:cNvSpPr>
            <a:spLocks noGrp="1"/>
          </p:cNvSpPr>
          <p:nvPr>
            <p:ph type="ftr" sz="quarter" idx="11"/>
          </p:nvPr>
        </p:nvSpPr>
        <p:spPr/>
        <p:txBody>
          <a:bodyPr/>
          <a:lstStyle/>
          <a:p>
            <a:r>
              <a:rPr lang="en-US" smtClean="0"/>
              <a:t>Auburn University Graduate School    </a:t>
            </a:r>
            <a:endParaRPr lang="en-US"/>
          </a:p>
        </p:txBody>
      </p:sp>
      <p:sp>
        <p:nvSpPr>
          <p:cNvPr id="9" name="Slide Number Placeholder 8"/>
          <p:cNvSpPr>
            <a:spLocks noGrp="1"/>
          </p:cNvSpPr>
          <p:nvPr>
            <p:ph type="sldNum" sz="quarter" idx="12"/>
          </p:nvPr>
        </p:nvSpPr>
        <p:spPr/>
        <p:txBody>
          <a:bodyPr/>
          <a:lstStyle/>
          <a:p>
            <a:fld id="{5B969AD8-FE02-47DF-878B-7326719B4F60}" type="slidenum">
              <a:rPr lang="en-US" smtClean="0"/>
              <a:t>‹#›</a:t>
            </a:fld>
            <a:endParaRPr lang="en-US"/>
          </a:p>
        </p:txBody>
      </p:sp>
    </p:spTree>
    <p:extLst>
      <p:ext uri="{BB962C8B-B14F-4D97-AF65-F5344CB8AC3E}">
        <p14:creationId xmlns:p14="http://schemas.microsoft.com/office/powerpoint/2010/main" val="1017956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3636C-FFFB-4785-8F31-DC58F1EB2FC6}" type="datetime1">
              <a:rPr lang="en-US" smtClean="0"/>
              <a:t>2/9/2018</a:t>
            </a:fld>
            <a:endParaRPr lang="en-US"/>
          </a:p>
        </p:txBody>
      </p:sp>
      <p:sp>
        <p:nvSpPr>
          <p:cNvPr id="4" name="Footer Placeholder 3"/>
          <p:cNvSpPr>
            <a:spLocks noGrp="1"/>
          </p:cNvSpPr>
          <p:nvPr>
            <p:ph type="ftr" sz="quarter" idx="11"/>
          </p:nvPr>
        </p:nvSpPr>
        <p:spPr/>
        <p:txBody>
          <a:bodyPr/>
          <a:lstStyle/>
          <a:p>
            <a:r>
              <a:rPr lang="en-US" smtClean="0"/>
              <a:t>Auburn University Graduate School    </a:t>
            </a:r>
            <a:endParaRPr lang="en-US"/>
          </a:p>
        </p:txBody>
      </p:sp>
      <p:sp>
        <p:nvSpPr>
          <p:cNvPr id="5" name="Slide Number Placeholder 4"/>
          <p:cNvSpPr>
            <a:spLocks noGrp="1"/>
          </p:cNvSpPr>
          <p:nvPr>
            <p:ph type="sldNum" sz="quarter" idx="12"/>
          </p:nvPr>
        </p:nvSpPr>
        <p:spPr/>
        <p:txBody>
          <a:bodyPr/>
          <a:lstStyle/>
          <a:p>
            <a:fld id="{5B969AD8-FE02-47DF-878B-7326719B4F60}" type="slidenum">
              <a:rPr lang="en-US" smtClean="0"/>
              <a:t>‹#›</a:t>
            </a:fld>
            <a:endParaRPr lang="en-US"/>
          </a:p>
        </p:txBody>
      </p:sp>
    </p:spTree>
    <p:extLst>
      <p:ext uri="{BB962C8B-B14F-4D97-AF65-F5344CB8AC3E}">
        <p14:creationId xmlns:p14="http://schemas.microsoft.com/office/powerpoint/2010/main" val="114000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AEE8451-31B4-4957-BC5D-EA2E50C204E0}" type="datetime1">
              <a:rPr lang="en-US" smtClean="0"/>
              <a:t>2/9/2018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Auburn University Graduate School    </a:t>
            </a:r>
            <a:endParaRPr lang="en-US"/>
          </a:p>
        </p:txBody>
      </p:sp>
      <p:sp>
        <p:nvSpPr>
          <p:cNvPr id="9" name="Slide Number Placeholder 8"/>
          <p:cNvSpPr>
            <a:spLocks noGrp="1"/>
          </p:cNvSpPr>
          <p:nvPr>
            <p:ph type="sldNum" sz="quarter" idx="12"/>
          </p:nvPr>
        </p:nvSpPr>
        <p:spPr/>
        <p:txBody>
          <a:bodyPr/>
          <a:lstStyle/>
          <a:p>
            <a:fld id="{5B969AD8-FE02-47DF-878B-7326719B4F60}" type="slidenum">
              <a:rPr lang="en-US" smtClean="0"/>
              <a:t>‹#›</a:t>
            </a:fld>
            <a:endParaRPr lang="en-US"/>
          </a:p>
        </p:txBody>
      </p:sp>
    </p:spTree>
    <p:extLst>
      <p:ext uri="{BB962C8B-B14F-4D97-AF65-F5344CB8AC3E}">
        <p14:creationId xmlns:p14="http://schemas.microsoft.com/office/powerpoint/2010/main" val="4083056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35DB201-9193-4440-85AD-5EE4EABA106A}" type="datetime1">
              <a:rPr lang="en-US" smtClean="0"/>
              <a:t>2/9/2018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smtClean="0"/>
              <a:t>Auburn University Graduate School    </a:t>
            </a: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B969AD8-FE02-47DF-878B-7326719B4F60}" type="slidenum">
              <a:rPr lang="en-US" smtClean="0"/>
              <a:t>‹#›</a:t>
            </a:fld>
            <a:endParaRPr lang="en-US"/>
          </a:p>
        </p:txBody>
      </p:sp>
    </p:spTree>
    <p:extLst>
      <p:ext uri="{BB962C8B-B14F-4D97-AF65-F5344CB8AC3E}">
        <p14:creationId xmlns:p14="http://schemas.microsoft.com/office/powerpoint/2010/main" val="922182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15F7DE-A0BD-40B5-A382-3B98DE0ED3B3}" type="datetime1">
              <a:rPr lang="en-US" smtClean="0"/>
              <a:t>2/9/2018</a:t>
            </a:fld>
            <a:endParaRPr lang="en-US"/>
          </a:p>
        </p:txBody>
      </p:sp>
      <p:sp>
        <p:nvSpPr>
          <p:cNvPr id="6" name="Footer Placeholder 5"/>
          <p:cNvSpPr>
            <a:spLocks noGrp="1"/>
          </p:cNvSpPr>
          <p:nvPr>
            <p:ph type="ftr" sz="quarter" idx="11"/>
          </p:nvPr>
        </p:nvSpPr>
        <p:spPr/>
        <p:txBody>
          <a:bodyPr/>
          <a:lstStyle/>
          <a:p>
            <a:r>
              <a:rPr lang="en-US" smtClean="0"/>
              <a:t>Auburn University Graduate School    </a:t>
            </a:r>
            <a:endParaRPr lang="en-US"/>
          </a:p>
        </p:txBody>
      </p:sp>
      <p:sp>
        <p:nvSpPr>
          <p:cNvPr id="7" name="Slide Number Placeholder 6"/>
          <p:cNvSpPr>
            <a:spLocks noGrp="1"/>
          </p:cNvSpPr>
          <p:nvPr>
            <p:ph type="sldNum" sz="quarter" idx="12"/>
          </p:nvPr>
        </p:nvSpPr>
        <p:spPr/>
        <p:txBody>
          <a:bodyPr/>
          <a:lstStyle/>
          <a:p>
            <a:fld id="{5B969AD8-FE02-47DF-878B-7326719B4F60}" type="slidenum">
              <a:rPr lang="en-US" smtClean="0"/>
              <a:t>‹#›</a:t>
            </a:fld>
            <a:endParaRPr lang="en-US"/>
          </a:p>
        </p:txBody>
      </p:sp>
    </p:spTree>
    <p:extLst>
      <p:ext uri="{BB962C8B-B14F-4D97-AF65-F5344CB8AC3E}">
        <p14:creationId xmlns:p14="http://schemas.microsoft.com/office/powerpoint/2010/main" val="356119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61B29CB-4867-41C6-8193-92B6C4EA5F2C}" type="datetime1">
              <a:rPr lang="en-US" smtClean="0"/>
              <a:t>2/9/2018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Auburn University Graduate School    </a:t>
            </a:r>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B969AD8-FE02-47DF-878B-7326719B4F6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6131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dw.auburn.edu/"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96886" y="707625"/>
            <a:ext cx="3695114" cy="3668813"/>
          </a:xfrm>
          <a:prstGeom prst="rect">
            <a:avLst/>
          </a:prstGeom>
        </p:spPr>
      </p:pic>
      <p:sp>
        <p:nvSpPr>
          <p:cNvPr id="2" name="Title 1"/>
          <p:cNvSpPr>
            <a:spLocks noGrp="1"/>
          </p:cNvSpPr>
          <p:nvPr>
            <p:ph type="ctrTitle"/>
          </p:nvPr>
        </p:nvSpPr>
        <p:spPr/>
        <p:txBody>
          <a:bodyPr>
            <a:normAutofit/>
          </a:bodyPr>
          <a:lstStyle/>
          <a:p>
            <a:r>
              <a:rPr lang="en-US" sz="6000" dirty="0">
                <a:solidFill>
                  <a:srgbClr val="002060"/>
                </a:solidFill>
              </a:rPr>
              <a:t>DegreeWorks and the </a:t>
            </a:r>
            <a:r>
              <a:rPr lang="en-US" sz="6000" dirty="0" smtClean="0">
                <a:solidFill>
                  <a:srgbClr val="002060"/>
                </a:solidFill>
              </a:rPr>
              <a:t/>
            </a:r>
            <a:br>
              <a:rPr lang="en-US" sz="6000" dirty="0" smtClean="0">
                <a:solidFill>
                  <a:srgbClr val="002060"/>
                </a:solidFill>
              </a:rPr>
            </a:br>
            <a:r>
              <a:rPr lang="en-US" sz="6000" dirty="0" smtClean="0">
                <a:solidFill>
                  <a:srgbClr val="002060"/>
                </a:solidFill>
              </a:rPr>
              <a:t>Graduate </a:t>
            </a:r>
            <a:r>
              <a:rPr lang="en-US" sz="6000" dirty="0">
                <a:solidFill>
                  <a:srgbClr val="002060"/>
                </a:solidFill>
              </a:rPr>
              <a:t>Plan of </a:t>
            </a:r>
            <a:r>
              <a:rPr lang="en-US" sz="6000" dirty="0" smtClean="0">
                <a:solidFill>
                  <a:srgbClr val="002060"/>
                </a:solidFill>
              </a:rPr>
              <a:t>Study</a:t>
            </a:r>
            <a:br>
              <a:rPr lang="en-US" sz="6000" dirty="0" smtClean="0">
                <a:solidFill>
                  <a:srgbClr val="002060"/>
                </a:solidFill>
              </a:rPr>
            </a:br>
            <a:r>
              <a:rPr lang="en-US" sz="6000" dirty="0" smtClean="0">
                <a:solidFill>
                  <a:srgbClr val="002060"/>
                </a:solidFill>
              </a:rPr>
              <a:t/>
            </a:r>
            <a:br>
              <a:rPr lang="en-US" sz="6000" dirty="0" smtClean="0">
                <a:solidFill>
                  <a:srgbClr val="002060"/>
                </a:solidFill>
              </a:rPr>
            </a:br>
            <a:r>
              <a:rPr lang="en-US" sz="4000" dirty="0" smtClean="0">
                <a:solidFill>
                  <a:srgbClr val="002060"/>
                </a:solidFill>
              </a:rPr>
              <a:t>Auburn University Graduate School</a:t>
            </a:r>
            <a:endParaRPr lang="en-US" sz="4000" dirty="0">
              <a:solidFill>
                <a:srgbClr val="002060"/>
              </a:solidFill>
            </a:endParaRPr>
          </a:p>
        </p:txBody>
      </p:sp>
      <p:sp>
        <p:nvSpPr>
          <p:cNvPr id="3" name="Subtitle 2"/>
          <p:cNvSpPr>
            <a:spLocks noGrp="1"/>
          </p:cNvSpPr>
          <p:nvPr>
            <p:ph type="subTitle" idx="1"/>
          </p:nvPr>
        </p:nvSpPr>
        <p:spPr/>
        <p:txBody>
          <a:bodyPr>
            <a:normAutofit/>
          </a:bodyPr>
          <a:lstStyle/>
          <a:p>
            <a:r>
              <a:rPr lang="en-US" dirty="0" smtClean="0">
                <a:solidFill>
                  <a:srgbClr val="002060"/>
                </a:solidFill>
              </a:rPr>
              <a:t>Presented to: Chemical Engineering Department</a:t>
            </a:r>
          </a:p>
          <a:p>
            <a:r>
              <a:rPr lang="en-US" dirty="0" smtClean="0">
                <a:solidFill>
                  <a:srgbClr val="002060"/>
                </a:solidFill>
              </a:rPr>
              <a:t>SPRING 2018</a:t>
            </a:r>
            <a:endParaRPr lang="en-US" dirty="0">
              <a:solidFill>
                <a:srgbClr val="002060"/>
              </a:solidFill>
            </a:endParaRPr>
          </a:p>
        </p:txBody>
      </p:sp>
    </p:spTree>
    <p:extLst>
      <p:ext uri="{BB962C8B-B14F-4D97-AF65-F5344CB8AC3E}">
        <p14:creationId xmlns:p14="http://schemas.microsoft.com/office/powerpoint/2010/main" val="1993631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z="1800" dirty="0" smtClean="0"/>
              <a:t>Auburn University Graduate School    </a:t>
            </a:r>
            <a:endParaRPr lang="en-US" sz="1800" dirty="0"/>
          </a:p>
        </p:txBody>
      </p:sp>
      <p:sp>
        <p:nvSpPr>
          <p:cNvPr id="3" name="TextBox 2"/>
          <p:cNvSpPr txBox="1"/>
          <p:nvPr/>
        </p:nvSpPr>
        <p:spPr>
          <a:xfrm>
            <a:off x="393896" y="337625"/>
            <a:ext cx="10283393" cy="892552"/>
          </a:xfrm>
          <a:prstGeom prst="rect">
            <a:avLst/>
          </a:prstGeom>
          <a:noFill/>
        </p:spPr>
        <p:txBody>
          <a:bodyPr wrap="none" rtlCol="0">
            <a:spAutoFit/>
          </a:bodyPr>
          <a:lstStyle/>
          <a:p>
            <a:r>
              <a:rPr lang="en-US" sz="2800" dirty="0" smtClean="0">
                <a:solidFill>
                  <a:srgbClr val="002060"/>
                </a:solidFill>
              </a:rPr>
              <a:t>The Policy  </a:t>
            </a:r>
          </a:p>
          <a:p>
            <a:r>
              <a:rPr lang="en-US" sz="2400" dirty="0" smtClean="0">
                <a:solidFill>
                  <a:srgbClr val="002060"/>
                </a:solidFill>
              </a:rPr>
              <a:t>https://sites.auburn.edu/admin/universitypolicies/Policies/PlanofStudyPolicy.pdf</a:t>
            </a:r>
            <a:endParaRPr lang="en-US" sz="2400" dirty="0">
              <a:solidFill>
                <a:srgbClr val="002060"/>
              </a:solidFill>
            </a:endParaRPr>
          </a:p>
        </p:txBody>
      </p:sp>
      <p:sp>
        <p:nvSpPr>
          <p:cNvPr id="4" name="TextBox 3"/>
          <p:cNvSpPr txBox="1"/>
          <p:nvPr/>
        </p:nvSpPr>
        <p:spPr>
          <a:xfrm>
            <a:off x="393896" y="1828799"/>
            <a:ext cx="11676184" cy="3416320"/>
          </a:xfrm>
          <a:prstGeom prst="rect">
            <a:avLst/>
          </a:prstGeom>
          <a:noFill/>
        </p:spPr>
        <p:txBody>
          <a:bodyPr wrap="square" rtlCol="0">
            <a:spAutoFit/>
          </a:bodyPr>
          <a:lstStyle/>
          <a:p>
            <a:r>
              <a:rPr lang="en-US" sz="2400" dirty="0" smtClean="0">
                <a:solidFill>
                  <a:srgbClr val="002060"/>
                </a:solidFill>
              </a:rPr>
              <a:t>Early in the graduate program, each student should confer with the appropriate departmental advisor or major professor to select courses and discuss research interests. Then a Plan of Study should be prepared and submitted to the Graduate School. The Plan of Study form is completed using DegreeWorks. The Plan of Study must be submitted at least one term prior to the term in which the student plans to Graduate. No student will be permitted to graduate who fails to submit a Plan of Study. Revisions to existing Plans of Study are also completed in DegreeWorks. Notification of all changes must be provided before the beginning of the final semester. The student is responsible for carrying out the planned program and for asking the major professor to make necessary changes.</a:t>
            </a:r>
            <a:endParaRPr lang="en-US" sz="2400" dirty="0">
              <a:solidFill>
                <a:srgbClr val="002060"/>
              </a:solidFill>
            </a:endParaRPr>
          </a:p>
        </p:txBody>
      </p:sp>
    </p:spTree>
    <p:extLst>
      <p:ext uri="{BB962C8B-B14F-4D97-AF65-F5344CB8AC3E}">
        <p14:creationId xmlns:p14="http://schemas.microsoft.com/office/powerpoint/2010/main" val="465274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z="1800" dirty="0" smtClean="0"/>
              <a:t>Auburn University Graduate School    </a:t>
            </a:r>
            <a:endParaRPr lang="en-US" sz="1800" dirty="0"/>
          </a:p>
        </p:txBody>
      </p:sp>
      <p:sp>
        <p:nvSpPr>
          <p:cNvPr id="3" name="TextBox 2"/>
          <p:cNvSpPr txBox="1"/>
          <p:nvPr/>
        </p:nvSpPr>
        <p:spPr>
          <a:xfrm>
            <a:off x="393896" y="337625"/>
            <a:ext cx="11063093" cy="1261884"/>
          </a:xfrm>
          <a:prstGeom prst="rect">
            <a:avLst/>
          </a:prstGeom>
          <a:noFill/>
        </p:spPr>
        <p:txBody>
          <a:bodyPr wrap="none" rtlCol="0">
            <a:spAutoFit/>
          </a:bodyPr>
          <a:lstStyle/>
          <a:p>
            <a:r>
              <a:rPr lang="en-US" sz="2800" dirty="0" smtClean="0">
                <a:solidFill>
                  <a:srgbClr val="002060"/>
                </a:solidFill>
              </a:rPr>
              <a:t>The Process  </a:t>
            </a:r>
          </a:p>
          <a:p>
            <a:r>
              <a:rPr lang="en-US" sz="2400" dirty="0" smtClean="0">
                <a:solidFill>
                  <a:srgbClr val="002060"/>
                </a:solidFill>
              </a:rPr>
              <a:t>DegreeWorks:  </a:t>
            </a:r>
            <a:r>
              <a:rPr lang="en-US" sz="2400" dirty="0" smtClean="0">
                <a:solidFill>
                  <a:srgbClr val="002060"/>
                </a:solidFill>
                <a:hlinkClick r:id="rId3"/>
              </a:rPr>
              <a:t>https://dw.auburn.edu</a:t>
            </a:r>
            <a:endParaRPr lang="en-US" sz="2400" dirty="0" smtClean="0">
              <a:solidFill>
                <a:srgbClr val="002060"/>
              </a:solidFill>
            </a:endParaRPr>
          </a:p>
          <a:p>
            <a:r>
              <a:rPr lang="en-US" sz="2400" dirty="0" smtClean="0">
                <a:solidFill>
                  <a:srgbClr val="002060"/>
                </a:solidFill>
              </a:rPr>
              <a:t>Instructions:  http://graduate.auburn.edu/current-students/degreeworks-plan-of-study</a:t>
            </a:r>
            <a:endParaRPr lang="en-US" sz="2400" dirty="0">
              <a:solidFill>
                <a:srgbClr val="002060"/>
              </a:solidFill>
            </a:endParaRPr>
          </a:p>
        </p:txBody>
      </p:sp>
      <p:sp>
        <p:nvSpPr>
          <p:cNvPr id="5" name="TextBox 4"/>
          <p:cNvSpPr txBox="1"/>
          <p:nvPr/>
        </p:nvSpPr>
        <p:spPr>
          <a:xfrm>
            <a:off x="393895" y="1796457"/>
            <a:ext cx="11296357" cy="3847207"/>
          </a:xfrm>
          <a:prstGeom prst="rect">
            <a:avLst/>
          </a:prstGeom>
          <a:noFill/>
        </p:spPr>
        <p:txBody>
          <a:bodyPr wrap="square" rtlCol="0">
            <a:spAutoFit/>
          </a:bodyPr>
          <a:lstStyle/>
          <a:p>
            <a:r>
              <a:rPr lang="en-US" sz="2800" dirty="0" smtClean="0">
                <a:solidFill>
                  <a:srgbClr val="002060"/>
                </a:solidFill>
              </a:rPr>
              <a:t>How does it work?</a:t>
            </a:r>
          </a:p>
          <a:p>
            <a:pPr marL="457200" indent="-457200">
              <a:buFont typeface="Arial" panose="020B0604020202020204" pitchFamily="34" charset="0"/>
              <a:buChar char="•"/>
            </a:pPr>
            <a:r>
              <a:rPr lang="en-US" sz="2400" dirty="0" smtClean="0">
                <a:solidFill>
                  <a:srgbClr val="002060"/>
                </a:solidFill>
              </a:rPr>
              <a:t>DegreeWorks has been “scribed” by the Graduate School to understand each program’s requirements, one of which is a Plan of Study, or “Planner Block”.</a:t>
            </a:r>
          </a:p>
          <a:p>
            <a:pPr marL="457200" indent="-457200">
              <a:buFont typeface="Arial" panose="020B0604020202020204" pitchFamily="34" charset="0"/>
              <a:buChar char="•"/>
            </a:pPr>
            <a:r>
              <a:rPr lang="en-US" sz="2400" dirty="0" smtClean="0">
                <a:solidFill>
                  <a:srgbClr val="002060"/>
                </a:solidFill>
              </a:rPr>
              <a:t>Electives and other customizations which comprise the Plan of Study are entered on a Planner in DegreeWorks by the student, and must be approved by the student’s committee and the Graduate School.</a:t>
            </a:r>
          </a:p>
          <a:p>
            <a:pPr marL="457200" indent="-457200">
              <a:buFont typeface="Arial" panose="020B0604020202020204" pitchFamily="34" charset="0"/>
              <a:buChar char="•"/>
            </a:pPr>
            <a:r>
              <a:rPr lang="en-US" sz="2400" dirty="0" smtClean="0">
                <a:solidFill>
                  <a:srgbClr val="002060"/>
                </a:solidFill>
              </a:rPr>
              <a:t>The student’s progress toward the requirements is continually updated in DegreeWorks for use by the student and/or advisor.</a:t>
            </a:r>
          </a:p>
          <a:p>
            <a:pPr marL="457200" indent="-457200">
              <a:buFont typeface="Arial" panose="020B0604020202020204" pitchFamily="34" charset="0"/>
              <a:buChar char="•"/>
            </a:pPr>
            <a:r>
              <a:rPr lang="en-US" sz="2400" dirty="0" smtClean="0">
                <a:solidFill>
                  <a:srgbClr val="002060"/>
                </a:solidFill>
              </a:rPr>
              <a:t>The program’s scribed requirements and the Planner are used by the Graduate School to clear the student for graduation.</a:t>
            </a:r>
          </a:p>
        </p:txBody>
      </p:sp>
    </p:spTree>
    <p:extLst>
      <p:ext uri="{BB962C8B-B14F-4D97-AF65-F5344CB8AC3E}">
        <p14:creationId xmlns:p14="http://schemas.microsoft.com/office/powerpoint/2010/main" val="4225477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z="1800" dirty="0" smtClean="0"/>
              <a:t>Auburn University Graduate School    </a:t>
            </a:r>
            <a:endParaRPr lang="en-US" sz="1800" dirty="0"/>
          </a:p>
        </p:txBody>
      </p:sp>
      <p:sp>
        <p:nvSpPr>
          <p:cNvPr id="3" name="TextBox 2"/>
          <p:cNvSpPr txBox="1"/>
          <p:nvPr/>
        </p:nvSpPr>
        <p:spPr>
          <a:xfrm>
            <a:off x="393896" y="337625"/>
            <a:ext cx="6233373" cy="523220"/>
          </a:xfrm>
          <a:prstGeom prst="rect">
            <a:avLst/>
          </a:prstGeom>
          <a:noFill/>
        </p:spPr>
        <p:txBody>
          <a:bodyPr wrap="none" rtlCol="0">
            <a:spAutoFit/>
          </a:bodyPr>
          <a:lstStyle/>
          <a:p>
            <a:r>
              <a:rPr lang="en-US" sz="2800" dirty="0" smtClean="0">
                <a:solidFill>
                  <a:srgbClr val="002060"/>
                </a:solidFill>
              </a:rPr>
              <a:t>The Program (http://bulletin.auburn.edu)</a:t>
            </a:r>
          </a:p>
        </p:txBody>
      </p:sp>
      <p:pic>
        <p:nvPicPr>
          <p:cNvPr id="7" name="Picture 6"/>
          <p:cNvPicPr>
            <a:picLocks noChangeAspect="1"/>
          </p:cNvPicPr>
          <p:nvPr/>
        </p:nvPicPr>
        <p:blipFill>
          <a:blip r:embed="rId3"/>
          <a:stretch>
            <a:fillRect/>
          </a:stretch>
        </p:blipFill>
        <p:spPr>
          <a:xfrm>
            <a:off x="239152" y="1128224"/>
            <a:ext cx="5754772" cy="3685002"/>
          </a:xfrm>
          <a:prstGeom prst="rect">
            <a:avLst/>
          </a:prstGeom>
        </p:spPr>
      </p:pic>
      <p:pic>
        <p:nvPicPr>
          <p:cNvPr id="8" name="Picture 7"/>
          <p:cNvPicPr>
            <a:picLocks noChangeAspect="1"/>
          </p:cNvPicPr>
          <p:nvPr/>
        </p:nvPicPr>
        <p:blipFill>
          <a:blip r:embed="rId4"/>
          <a:stretch>
            <a:fillRect/>
          </a:stretch>
        </p:blipFill>
        <p:spPr>
          <a:xfrm>
            <a:off x="6097587" y="860845"/>
            <a:ext cx="5819702" cy="5474952"/>
          </a:xfrm>
          <a:prstGeom prst="rect">
            <a:avLst/>
          </a:prstGeom>
        </p:spPr>
      </p:pic>
    </p:spTree>
    <p:extLst>
      <p:ext uri="{BB962C8B-B14F-4D97-AF65-F5344CB8AC3E}">
        <p14:creationId xmlns:p14="http://schemas.microsoft.com/office/powerpoint/2010/main" val="195335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z="1800" dirty="0" smtClean="0"/>
              <a:t>Auburn University Graduate School    </a:t>
            </a:r>
            <a:endParaRPr lang="en-US" sz="1800" dirty="0"/>
          </a:p>
        </p:txBody>
      </p:sp>
      <p:sp>
        <p:nvSpPr>
          <p:cNvPr id="3" name="TextBox 2"/>
          <p:cNvSpPr txBox="1"/>
          <p:nvPr/>
        </p:nvSpPr>
        <p:spPr>
          <a:xfrm>
            <a:off x="393896" y="337625"/>
            <a:ext cx="2755883" cy="523220"/>
          </a:xfrm>
          <a:prstGeom prst="rect">
            <a:avLst/>
          </a:prstGeom>
          <a:noFill/>
        </p:spPr>
        <p:txBody>
          <a:bodyPr wrap="none" rtlCol="0">
            <a:spAutoFit/>
          </a:bodyPr>
          <a:lstStyle/>
          <a:p>
            <a:r>
              <a:rPr lang="en-US" sz="2800" dirty="0" smtClean="0">
                <a:solidFill>
                  <a:srgbClr val="002060"/>
                </a:solidFill>
              </a:rPr>
              <a:t>The Scribed Rules</a:t>
            </a:r>
          </a:p>
        </p:txBody>
      </p:sp>
      <p:pic>
        <p:nvPicPr>
          <p:cNvPr id="4" name="Picture 3"/>
          <p:cNvPicPr>
            <a:picLocks noChangeAspect="1"/>
          </p:cNvPicPr>
          <p:nvPr/>
        </p:nvPicPr>
        <p:blipFill>
          <a:blip r:embed="rId3"/>
          <a:stretch>
            <a:fillRect/>
          </a:stretch>
        </p:blipFill>
        <p:spPr>
          <a:xfrm>
            <a:off x="393896" y="1007891"/>
            <a:ext cx="5048250" cy="5067300"/>
          </a:xfrm>
          <a:prstGeom prst="rect">
            <a:avLst/>
          </a:prstGeom>
        </p:spPr>
      </p:pic>
      <p:pic>
        <p:nvPicPr>
          <p:cNvPr id="6" name="Picture 5"/>
          <p:cNvPicPr>
            <a:picLocks noChangeAspect="1"/>
          </p:cNvPicPr>
          <p:nvPr/>
        </p:nvPicPr>
        <p:blipFill>
          <a:blip r:embed="rId4"/>
          <a:stretch>
            <a:fillRect/>
          </a:stretch>
        </p:blipFill>
        <p:spPr>
          <a:xfrm>
            <a:off x="5770318" y="1007891"/>
            <a:ext cx="5153025" cy="4933950"/>
          </a:xfrm>
          <a:prstGeom prst="rect">
            <a:avLst/>
          </a:prstGeom>
        </p:spPr>
      </p:pic>
    </p:spTree>
    <p:extLst>
      <p:ext uri="{BB962C8B-B14F-4D97-AF65-F5344CB8AC3E}">
        <p14:creationId xmlns:p14="http://schemas.microsoft.com/office/powerpoint/2010/main" val="237649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1702191" y="641438"/>
            <a:ext cx="8324043" cy="5679020"/>
          </a:xfrm>
          <a:prstGeom prst="rect">
            <a:avLst/>
          </a:prstGeom>
        </p:spPr>
      </p:pic>
      <p:sp>
        <p:nvSpPr>
          <p:cNvPr id="2" name="Footer Placeholder 1"/>
          <p:cNvSpPr>
            <a:spLocks noGrp="1"/>
          </p:cNvSpPr>
          <p:nvPr>
            <p:ph type="ftr" sz="quarter" idx="11"/>
          </p:nvPr>
        </p:nvSpPr>
        <p:spPr/>
        <p:txBody>
          <a:bodyPr/>
          <a:lstStyle/>
          <a:p>
            <a:r>
              <a:rPr lang="en-US" sz="1800" dirty="0" smtClean="0"/>
              <a:t>Auburn University Graduate School    </a:t>
            </a:r>
            <a:endParaRPr lang="en-US" sz="1800" dirty="0"/>
          </a:p>
        </p:txBody>
      </p:sp>
      <p:sp>
        <p:nvSpPr>
          <p:cNvPr id="3" name="TextBox 2"/>
          <p:cNvSpPr txBox="1"/>
          <p:nvPr/>
        </p:nvSpPr>
        <p:spPr>
          <a:xfrm>
            <a:off x="393896" y="337625"/>
            <a:ext cx="3973460" cy="523220"/>
          </a:xfrm>
          <a:prstGeom prst="rect">
            <a:avLst/>
          </a:prstGeom>
          <a:noFill/>
        </p:spPr>
        <p:txBody>
          <a:bodyPr wrap="none" rtlCol="0">
            <a:spAutoFit/>
          </a:bodyPr>
          <a:lstStyle/>
          <a:p>
            <a:r>
              <a:rPr lang="en-US" sz="2800" dirty="0" smtClean="0">
                <a:solidFill>
                  <a:srgbClr val="002060"/>
                </a:solidFill>
              </a:rPr>
              <a:t>The DegreeWorks Planner</a:t>
            </a:r>
          </a:p>
        </p:txBody>
      </p:sp>
      <p:pic>
        <p:nvPicPr>
          <p:cNvPr id="5" name="Picture 4"/>
          <p:cNvPicPr>
            <a:picLocks noChangeAspect="1"/>
          </p:cNvPicPr>
          <p:nvPr/>
        </p:nvPicPr>
        <p:blipFill>
          <a:blip r:embed="rId4"/>
          <a:stretch>
            <a:fillRect/>
          </a:stretch>
        </p:blipFill>
        <p:spPr>
          <a:xfrm>
            <a:off x="6097587" y="337625"/>
            <a:ext cx="4962525" cy="371475"/>
          </a:xfrm>
          <a:prstGeom prst="rect">
            <a:avLst/>
          </a:prstGeom>
        </p:spPr>
      </p:pic>
    </p:spTree>
    <p:extLst>
      <p:ext uri="{BB962C8B-B14F-4D97-AF65-F5344CB8AC3E}">
        <p14:creationId xmlns:p14="http://schemas.microsoft.com/office/powerpoint/2010/main" val="930090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z="1800" dirty="0" smtClean="0"/>
              <a:t>Auburn University Graduate School    </a:t>
            </a:r>
            <a:endParaRPr lang="en-US" sz="1800" dirty="0"/>
          </a:p>
        </p:txBody>
      </p:sp>
      <p:sp>
        <p:nvSpPr>
          <p:cNvPr id="3" name="TextBox 2"/>
          <p:cNvSpPr txBox="1"/>
          <p:nvPr/>
        </p:nvSpPr>
        <p:spPr>
          <a:xfrm>
            <a:off x="393896" y="337625"/>
            <a:ext cx="3641638" cy="523220"/>
          </a:xfrm>
          <a:prstGeom prst="rect">
            <a:avLst/>
          </a:prstGeom>
          <a:noFill/>
        </p:spPr>
        <p:txBody>
          <a:bodyPr wrap="none" rtlCol="0">
            <a:spAutoFit/>
          </a:bodyPr>
          <a:lstStyle/>
          <a:p>
            <a:r>
              <a:rPr lang="en-US" sz="2800" dirty="0" smtClean="0">
                <a:solidFill>
                  <a:srgbClr val="002060"/>
                </a:solidFill>
              </a:rPr>
              <a:t>The DegreeWorks Audit</a:t>
            </a:r>
          </a:p>
        </p:txBody>
      </p:sp>
      <p:pic>
        <p:nvPicPr>
          <p:cNvPr id="5" name="Picture 4"/>
          <p:cNvPicPr>
            <a:picLocks noChangeAspect="1"/>
          </p:cNvPicPr>
          <p:nvPr/>
        </p:nvPicPr>
        <p:blipFill>
          <a:blip r:embed="rId3"/>
          <a:stretch>
            <a:fillRect/>
          </a:stretch>
        </p:blipFill>
        <p:spPr>
          <a:xfrm>
            <a:off x="1070365" y="860845"/>
            <a:ext cx="10054443" cy="5390635"/>
          </a:xfrm>
          <a:prstGeom prst="rect">
            <a:avLst/>
          </a:prstGeom>
        </p:spPr>
      </p:pic>
      <p:pic>
        <p:nvPicPr>
          <p:cNvPr id="7" name="Picture 6"/>
          <p:cNvPicPr>
            <a:picLocks noChangeAspect="1"/>
          </p:cNvPicPr>
          <p:nvPr/>
        </p:nvPicPr>
        <p:blipFill>
          <a:blip r:embed="rId4"/>
          <a:stretch>
            <a:fillRect/>
          </a:stretch>
        </p:blipFill>
        <p:spPr>
          <a:xfrm>
            <a:off x="6072015" y="337625"/>
            <a:ext cx="5038725" cy="342900"/>
          </a:xfrm>
          <a:prstGeom prst="rect">
            <a:avLst/>
          </a:prstGeom>
        </p:spPr>
      </p:pic>
    </p:spTree>
    <p:extLst>
      <p:ext uri="{BB962C8B-B14F-4D97-AF65-F5344CB8AC3E}">
        <p14:creationId xmlns:p14="http://schemas.microsoft.com/office/powerpoint/2010/main" val="3775438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stretch>
            <a:fillRect/>
          </a:stretch>
        </p:blipFill>
        <p:spPr>
          <a:xfrm>
            <a:off x="5069059" y="860845"/>
            <a:ext cx="6400800" cy="5086350"/>
          </a:xfrm>
          <a:prstGeom prst="rect">
            <a:avLst/>
          </a:prstGeom>
        </p:spPr>
      </p:pic>
      <p:sp>
        <p:nvSpPr>
          <p:cNvPr id="2" name="Footer Placeholder 1"/>
          <p:cNvSpPr>
            <a:spLocks noGrp="1"/>
          </p:cNvSpPr>
          <p:nvPr>
            <p:ph type="ftr" sz="quarter" idx="11"/>
          </p:nvPr>
        </p:nvSpPr>
        <p:spPr/>
        <p:txBody>
          <a:bodyPr/>
          <a:lstStyle/>
          <a:p>
            <a:r>
              <a:rPr lang="en-US" sz="1800" dirty="0" smtClean="0"/>
              <a:t>Auburn University Graduate School    </a:t>
            </a:r>
            <a:endParaRPr lang="en-US" sz="1800" dirty="0"/>
          </a:p>
        </p:txBody>
      </p:sp>
      <p:sp>
        <p:nvSpPr>
          <p:cNvPr id="3" name="TextBox 2"/>
          <p:cNvSpPr txBox="1"/>
          <p:nvPr/>
        </p:nvSpPr>
        <p:spPr>
          <a:xfrm>
            <a:off x="393896" y="337625"/>
            <a:ext cx="3405612" cy="523220"/>
          </a:xfrm>
          <a:prstGeom prst="rect">
            <a:avLst/>
          </a:prstGeom>
          <a:noFill/>
        </p:spPr>
        <p:txBody>
          <a:bodyPr wrap="none" rtlCol="0">
            <a:spAutoFit/>
          </a:bodyPr>
          <a:lstStyle/>
          <a:p>
            <a:r>
              <a:rPr lang="en-US" sz="2800" dirty="0" smtClean="0">
                <a:solidFill>
                  <a:srgbClr val="002060"/>
                </a:solidFill>
              </a:rPr>
              <a:t>The Graduation Check</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41234" y="337625"/>
            <a:ext cx="857250" cy="857250"/>
          </a:xfrm>
          <a:prstGeom prst="rect">
            <a:avLst/>
          </a:prstGeom>
        </p:spPr>
      </p:pic>
      <p:sp>
        <p:nvSpPr>
          <p:cNvPr id="9" name="TextBox 8"/>
          <p:cNvSpPr txBox="1"/>
          <p:nvPr/>
        </p:nvSpPr>
        <p:spPr>
          <a:xfrm>
            <a:off x="393896" y="1828799"/>
            <a:ext cx="11676184" cy="3785652"/>
          </a:xfrm>
          <a:prstGeom prst="rect">
            <a:avLst/>
          </a:prstGeom>
          <a:noFill/>
        </p:spPr>
        <p:txBody>
          <a:bodyPr wrap="square" rtlCol="0">
            <a:spAutoFit/>
          </a:bodyPr>
          <a:lstStyle/>
          <a:p>
            <a:r>
              <a:rPr lang="en-US" sz="2400" dirty="0" smtClean="0">
                <a:solidFill>
                  <a:srgbClr val="002060"/>
                </a:solidFill>
              </a:rPr>
              <a:t>One term before graduation, </a:t>
            </a:r>
          </a:p>
          <a:p>
            <a:r>
              <a:rPr lang="en-US" sz="2400" dirty="0" smtClean="0">
                <a:solidFill>
                  <a:srgbClr val="002060"/>
                </a:solidFill>
              </a:rPr>
              <a:t>the student must fill out a </a:t>
            </a:r>
          </a:p>
          <a:p>
            <a:r>
              <a:rPr lang="en-US" sz="2400" dirty="0" smtClean="0">
                <a:solidFill>
                  <a:srgbClr val="002060"/>
                </a:solidFill>
              </a:rPr>
              <a:t>Graduation Application.</a:t>
            </a:r>
          </a:p>
          <a:p>
            <a:endParaRPr lang="en-US" sz="2400" dirty="0" smtClean="0">
              <a:solidFill>
                <a:srgbClr val="002060"/>
              </a:solidFill>
            </a:endParaRPr>
          </a:p>
          <a:p>
            <a:r>
              <a:rPr lang="en-US" sz="2400" dirty="0" smtClean="0">
                <a:solidFill>
                  <a:srgbClr val="002060"/>
                </a:solidFill>
              </a:rPr>
              <a:t>AU Access, My Academics tab</a:t>
            </a:r>
          </a:p>
          <a:p>
            <a:endParaRPr lang="en-US" sz="2400" dirty="0">
              <a:solidFill>
                <a:srgbClr val="002060"/>
              </a:solidFill>
            </a:endParaRPr>
          </a:p>
          <a:p>
            <a:r>
              <a:rPr lang="en-US" sz="2400" dirty="0" smtClean="0">
                <a:solidFill>
                  <a:srgbClr val="002060"/>
                </a:solidFill>
              </a:rPr>
              <a:t>The Graduate School staff will use </a:t>
            </a:r>
          </a:p>
          <a:p>
            <a:r>
              <a:rPr lang="en-US" sz="2400" dirty="0" smtClean="0">
                <a:solidFill>
                  <a:srgbClr val="002060"/>
                </a:solidFill>
              </a:rPr>
              <a:t>DegreeWorks to verify that program </a:t>
            </a:r>
          </a:p>
          <a:p>
            <a:r>
              <a:rPr lang="en-US" sz="2400" dirty="0" smtClean="0">
                <a:solidFill>
                  <a:srgbClr val="002060"/>
                </a:solidFill>
              </a:rPr>
              <a:t>requirements have been met.</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2353431415"/>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114</TotalTime>
  <Words>365</Words>
  <Application>Microsoft Office PowerPoint</Application>
  <PresentationFormat>Widescreen</PresentationFormat>
  <Paragraphs>43</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Retrospect</vt:lpstr>
      <vt:lpstr>DegreeWorks and the  Graduate Plan of Study  Auburn University Graduate School</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Auburn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DegreeWorks and the  Graduate Plan of Study</dc:title>
  <dc:creator>Julia Thompson</dc:creator>
  <cp:lastModifiedBy>Julia Thompson</cp:lastModifiedBy>
  <cp:revision>15</cp:revision>
  <dcterms:created xsi:type="dcterms:W3CDTF">2016-09-11T17:33:51Z</dcterms:created>
  <dcterms:modified xsi:type="dcterms:W3CDTF">2018-02-09T22:40:16Z</dcterms:modified>
</cp:coreProperties>
</file>