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2" r:id="rId4"/>
    <p:sldId id="257" r:id="rId5"/>
    <p:sldId id="261" r:id="rId6"/>
    <p:sldId id="258" r:id="rId7"/>
    <p:sldId id="264" r:id="rId8"/>
    <p:sldId id="263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D3EFB-A2C6-40BB-9FE2-73D5F3D0AB9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7856-8979-480A-B300-944D4667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4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8D1D-5D4F-4CA8-A137-7D7E01E7EDE0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4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C294-4D1A-48B9-8CF7-D3002F304431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0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D617-FFF2-4903-A3C7-60A27F95AFCA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558D-67D5-4CAD-8C7A-0836C13FE5AD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00B2001E-FFF9-4254-BA7F-470136F07B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2828-CAF6-4066-B327-1A571761200A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0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F6AC-7877-45A9-AFBB-F23FEF5D700B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458E-8F0C-4CCC-9841-DC9CAA9DF95C}" type="datetime1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590A-AEBF-49F6-AC7B-6F3D43B16BC5}" type="datetime1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3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E07A-FF26-476C-B252-C8BBAC333FA3}" type="datetime1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7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B82D-FC19-4014-8AC8-5E721267AA5C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3548-F5F7-4AA9-8B10-8B1D6366DECE}" type="datetime1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8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76CB-BFA3-406E-80B5-BD2E846C1B1F}" type="datetime1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001E-FFF9-4254-BA7F-470136F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9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up.edu/easto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ontent.healthaffairs.org/content/31/5/899.full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hs/data/nhis/earlyrelease/insur201702.pdf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kff.org/uninsured/issue-brief/the-coverage-gap-uninsured-poor-adults-in-states-that-do-not-expand-medicaid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An Evaluation of </a:t>
            </a:r>
            <a:br>
              <a:rPr lang="en-US" dirty="0" smtClean="0"/>
            </a:br>
            <a:r>
              <a:rPr lang="en-US" dirty="0" smtClean="0"/>
              <a:t>the Affordable Care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dirty="0" smtClean="0"/>
              <a:t>Todd Easton</a:t>
            </a:r>
          </a:p>
          <a:p>
            <a:r>
              <a:rPr lang="en-US" dirty="0" smtClean="0"/>
              <a:t>Pamplin School of Business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0292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Slides under Recent Posts at:</a:t>
            </a:r>
          </a:p>
          <a:p>
            <a:pPr algn="ctr"/>
            <a:r>
              <a:rPr lang="en-US" sz="3200" dirty="0" smtClean="0">
                <a:hlinkClick r:id="rId2"/>
              </a:rPr>
              <a:t>sites.up.edu/</a:t>
            </a:r>
            <a:r>
              <a:rPr lang="en-US" sz="3200" dirty="0" err="1" smtClean="0">
                <a:hlinkClick r:id="rId2"/>
              </a:rPr>
              <a:t>easton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8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20" y="457200"/>
            <a:ext cx="7881480" cy="5782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21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Slow growth in medical prices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722052"/>
            <a:ext cx="7619999" cy="46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Unmet Medical Need </a:t>
            </a:r>
            <a:br>
              <a:rPr lang="en-US" dirty="0" smtClean="0"/>
            </a:br>
            <a:r>
              <a:rPr lang="en-US" dirty="0" smtClean="0"/>
              <a:t>by Health Insurance Coverage, </a:t>
            </a:r>
            <a:r>
              <a:rPr lang="en-US" sz="3400" dirty="0" smtClean="0"/>
              <a:t>2000 to 2010</a:t>
            </a:r>
            <a:endParaRPr lang="en-US" sz="3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53" y="1447801"/>
            <a:ext cx="798914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867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Genevieve M. Kenney, Stacey </a:t>
            </a:r>
            <a:r>
              <a:rPr lang="en-US" sz="1600" dirty="0" err="1" smtClean="0"/>
              <a:t>McMorrow</a:t>
            </a:r>
            <a:r>
              <a:rPr lang="en-US" sz="1600" dirty="0" smtClean="0"/>
              <a:t>, Stephen Zuckerman, and Dana E. </a:t>
            </a:r>
            <a:r>
              <a:rPr lang="en-US" sz="1600" dirty="0" err="1" smtClean="0"/>
              <a:t>Goin</a:t>
            </a:r>
            <a:r>
              <a:rPr lang="en-US" sz="1600" dirty="0" smtClean="0"/>
              <a:t>, “</a:t>
            </a:r>
            <a:r>
              <a:rPr lang="en-US" sz="1600" dirty="0" smtClean="0">
                <a:hlinkClick r:id="rId4"/>
              </a:rPr>
              <a:t>A Decade Of Health Care Access Declines For Adults Holds Implications For Changes In The Affordable Care Act</a:t>
            </a:r>
            <a:r>
              <a:rPr lang="en-US" sz="1600" dirty="0" smtClean="0"/>
              <a:t>,” </a:t>
            </a:r>
            <a:r>
              <a:rPr lang="en-US" sz="1600" i="1" dirty="0" smtClean="0"/>
              <a:t>Health Affairs</a:t>
            </a:r>
            <a:r>
              <a:rPr lang="en-US" sz="1600" dirty="0" smtClean="0"/>
              <a:t>, May 2012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5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3 ACA Achievements</a:t>
            </a:r>
            <a:endParaRPr lang="en-US" sz="4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0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1) Declining percent uninsured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05693"/>
              </p:ext>
            </p:extLst>
          </p:nvPr>
        </p:nvGraphicFramePr>
        <p:xfrm>
          <a:off x="304801" y="1447800"/>
          <a:ext cx="8553450" cy="3530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5799"/>
                <a:gridCol w="2228758"/>
                <a:gridCol w="1828893"/>
              </a:tblGrid>
              <a:tr h="118872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Year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All Ages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18-64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857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954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2010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</a:rPr>
                        <a:t>16.0%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22.3%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9545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2016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8.8%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12.3%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2296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Percentage-point decline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7.2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</a:rPr>
                        <a:t>10.0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6460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“</a:t>
            </a:r>
            <a:r>
              <a:rPr lang="en-US" sz="1600" dirty="0" smtClean="0">
                <a:hlinkClick r:id="rId2"/>
              </a:rPr>
              <a:t>Health </a:t>
            </a:r>
            <a:r>
              <a:rPr lang="en-US" sz="1600" dirty="0">
                <a:hlinkClick r:id="rId2"/>
              </a:rPr>
              <a:t>Insurance Coverage: Early Release of Estimates From the National Health Interview Survey, January–September </a:t>
            </a:r>
            <a:r>
              <a:rPr lang="en-US" sz="1600" dirty="0" smtClean="0">
                <a:hlinkClick r:id="rId2"/>
              </a:rPr>
              <a:t>2016</a:t>
            </a:r>
            <a:r>
              <a:rPr lang="en-US" sz="1600" dirty="0" smtClean="0"/>
              <a:t>,” Michael </a:t>
            </a:r>
            <a:r>
              <a:rPr lang="en-US" sz="1600" dirty="0"/>
              <a:t>E. </a:t>
            </a:r>
            <a:r>
              <a:rPr lang="en-US" sz="1600" dirty="0" smtClean="0"/>
              <a:t>Martinez, Emily </a:t>
            </a:r>
            <a:r>
              <a:rPr lang="en-US" sz="1600" dirty="0"/>
              <a:t>P. </a:t>
            </a:r>
            <a:r>
              <a:rPr lang="en-US" sz="1600" dirty="0" err="1" smtClean="0"/>
              <a:t>Zammitti</a:t>
            </a:r>
            <a:r>
              <a:rPr lang="en-US" sz="1600" dirty="0" smtClean="0"/>
              <a:t>, and </a:t>
            </a:r>
            <a:r>
              <a:rPr lang="en-US" sz="1600" dirty="0"/>
              <a:t>Robin A. </a:t>
            </a:r>
            <a:r>
              <a:rPr lang="en-US" sz="1600" dirty="0" smtClean="0"/>
              <a:t>Cohen, Division </a:t>
            </a:r>
            <a:r>
              <a:rPr lang="en-US" sz="1600" dirty="0"/>
              <a:t>of Health Interview Statistics, National Center for Health Statistics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9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2) Increased access for those with pre-existing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By:</a:t>
            </a:r>
          </a:p>
          <a:p>
            <a:r>
              <a:rPr lang="en-US" dirty="0" smtClean="0"/>
              <a:t>Forbidding exclusions</a:t>
            </a:r>
          </a:p>
          <a:p>
            <a:r>
              <a:rPr lang="en-US" dirty="0" smtClean="0"/>
              <a:t>Requiring community rating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z="1800" smtClean="0"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450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) Improved health insurance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annual benefit limits</a:t>
            </a:r>
          </a:p>
          <a:p>
            <a:r>
              <a:rPr lang="en-US" dirty="0" smtClean="0"/>
              <a:t>Broad set of covered benefits</a:t>
            </a:r>
          </a:p>
          <a:p>
            <a:pPr lvl="1"/>
            <a:r>
              <a:rPr lang="en-US" dirty="0" smtClean="0"/>
              <a:t>e.g. pregnancy care, contraception, substance abuse treatment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1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45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2 ACA Disappointments</a:t>
            </a:r>
            <a:endParaRPr lang="en-US" sz="4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46882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1) Smaller-than-projected declines uninsured population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8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600" y="1295400"/>
            <a:ext cx="8382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329625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19 States Did Not Expand Medicaid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49649"/>
            <a:ext cx="28194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Rachel Garfield and Anthony Damico, “</a:t>
            </a:r>
            <a:r>
              <a:rPr lang="en-US" sz="1400" dirty="0" smtClean="0">
                <a:hlinkClick r:id="rId4"/>
              </a:rPr>
              <a:t>The Coverage Gap: Uninsured Poor Adults in States that Do Not Expand Medicaid</a:t>
            </a:r>
            <a:r>
              <a:rPr lang="en-US" sz="1400" dirty="0" smtClean="0"/>
              <a:t>,” Kaiser Family Foundation, Oct. 2016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00B2001E-FFF9-4254-BA7F-470136F07B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2</a:t>
            </a:r>
            <a:r>
              <a:rPr lang="en-US" dirty="0" smtClean="0"/>
              <a:t>) Decreased choice on health insurance exchanges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001E-FFF9-4254-BA7F-470136F07B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3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243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 Evaluation of  the Affordable Care Act</vt:lpstr>
      <vt:lpstr>Unmet Medical Need  by Health Insurance Coverage, 2000 to 2010</vt:lpstr>
      <vt:lpstr>3 ACA Achievements</vt:lpstr>
      <vt:lpstr>1) Declining percent uninsured</vt:lpstr>
      <vt:lpstr>2) Increased access for those with pre-existing conditions</vt:lpstr>
      <vt:lpstr>3) Improved health insurance policies</vt:lpstr>
      <vt:lpstr>2 ACA Disappointments</vt:lpstr>
      <vt:lpstr>PowerPoint Presentation</vt:lpstr>
      <vt:lpstr>PowerPoint Presentation</vt:lpstr>
      <vt:lpstr>PowerPoint Presentation</vt:lpstr>
      <vt:lpstr>Slow growth in medical prices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 the Affordable Care Act</dc:title>
  <dc:creator>Todd</dc:creator>
  <cp:lastModifiedBy>Todd</cp:lastModifiedBy>
  <cp:revision>20</cp:revision>
  <dcterms:created xsi:type="dcterms:W3CDTF">2017-05-08T18:16:29Z</dcterms:created>
  <dcterms:modified xsi:type="dcterms:W3CDTF">2017-05-09T05:31:01Z</dcterms:modified>
</cp:coreProperties>
</file>