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69" r:id="rId4"/>
    <p:sldId id="273" r:id="rId5"/>
    <p:sldId id="274" r:id="rId6"/>
    <p:sldId id="275" r:id="rId7"/>
    <p:sldId id="258" r:id="rId8"/>
    <p:sldId id="257" r:id="rId9"/>
    <p:sldId id="259" r:id="rId10"/>
    <p:sldId id="261" r:id="rId11"/>
    <p:sldId id="283" r:id="rId12"/>
    <p:sldId id="263" r:id="rId13"/>
    <p:sldId id="262" r:id="rId14"/>
    <p:sldId id="265" r:id="rId15"/>
    <p:sldId id="264" r:id="rId16"/>
    <p:sldId id="270" r:id="rId17"/>
    <p:sldId id="271" r:id="rId18"/>
    <p:sldId id="276" r:id="rId19"/>
    <p:sldId id="277" r:id="rId20"/>
    <p:sldId id="278" r:id="rId21"/>
    <p:sldId id="266" r:id="rId22"/>
    <p:sldId id="267" r:id="rId23"/>
    <p:sldId id="272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950E-B7FE-4E01-A1CB-1AB2A71829A1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E011F-88D0-4C15-92E1-1E8DA649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654E-6646-4F2D-8A60-1A83CAE1B8DB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B6DA-633E-4680-AF66-E5A527EC57BC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2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083D-54BF-4A73-A389-6FA930667395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9CC5-B90E-49CD-BF88-3AA3F05C5BFC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9F87-BDAF-4123-93BF-785B6030BC5E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6ED-A390-47D4-AD4C-9A9B02602186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0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0902-EAD7-4BF0-836D-C40A8A60AAB5}" type="datetime1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156D-0D7E-435B-9AC8-E26C4632F560}" type="datetime1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D35D-F362-453D-B737-12607F5A4336}" type="datetime1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E712-D2A6-4F90-9FBC-52177D189C55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1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814A-59DC-424F-B540-FEAFC907123D}" type="datetime1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1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8C7C-64AF-48E1-A351-497B57C0B5FB}" type="datetime1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8F4A-2628-4101-9FCC-C45C30C73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miltonproject.org/topics/economic_security_poverty" TargetMode="External"/><Relationship Id="rId3" Type="http://schemas.openxmlformats.org/officeDocument/2006/relationships/hyperlink" Target="https://www.brookings.edu/topic/income-inequality-social-mobility/" TargetMode="External"/><Relationship Id="rId7" Type="http://schemas.openxmlformats.org/officeDocument/2006/relationships/hyperlink" Target="http://www.cmwf.org/" TargetMode="External"/><Relationship Id="rId2" Type="http://schemas.openxmlformats.org/officeDocument/2006/relationships/hyperlink" Target="http://www.aei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tj.org/ctjreports/tax_reform_options.php" TargetMode="External"/><Relationship Id="rId5" Type="http://schemas.openxmlformats.org/officeDocument/2006/relationships/hyperlink" Target="http://www.cbpp.org/topics/poverty-and-inequality" TargetMode="External"/><Relationship Id="rId4" Type="http://schemas.openxmlformats.org/officeDocument/2006/relationships/hyperlink" Target="http://www.cato.org/" TargetMode="External"/><Relationship Id="rId9" Type="http://schemas.openxmlformats.org/officeDocument/2006/relationships/hyperlink" Target="http://www.heritage.org/issues/poverty-and-inequalit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.world/TopIncomes/service/DownloadPdfServlet?fileName=saez-UStopincomes-2014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sus.gov/topics/income-poverty.html" TargetMode="External"/><Relationship Id="rId3" Type="http://schemas.openxmlformats.org/officeDocument/2006/relationships/hyperlink" Target="http://www.iwpr.org/" TargetMode="External"/><Relationship Id="rId7" Type="http://schemas.openxmlformats.org/officeDocument/2006/relationships/hyperlink" Target="http://www.urban.org/" TargetMode="External"/><Relationship Id="rId2" Type="http://schemas.openxmlformats.org/officeDocument/2006/relationships/hyperlink" Target="http://www.irp.wisc.ed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eb.stanford.edu/group/scspi/" TargetMode="External"/><Relationship Id="rId11" Type="http://schemas.openxmlformats.org/officeDocument/2006/relationships/hyperlink" Target="http://www.wid.world/" TargetMode="External"/><Relationship Id="rId5" Type="http://schemas.openxmlformats.org/officeDocument/2006/relationships/hyperlink" Target="http://www.npc.umich.edu/" TargetMode="External"/><Relationship Id="rId10" Type="http://schemas.openxmlformats.org/officeDocument/2006/relationships/hyperlink" Target="http://www.upjohninst.org/" TargetMode="External"/><Relationship Id="rId4" Type="http://schemas.openxmlformats.org/officeDocument/2006/relationships/hyperlink" Target="http://www.kff.org/" TargetMode="External"/><Relationship Id="rId9" Type="http://schemas.openxmlformats.org/officeDocument/2006/relationships/hyperlink" Target="http://equitablegrowth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r.org/united-states/income-inequality-debate/p29052#p1" TargetMode="External"/><Relationship Id="rId2" Type="http://schemas.openxmlformats.org/officeDocument/2006/relationships/hyperlink" Target="https://courses.candelalearning.com/microecon/chapter/income-inequality-measurement-and-caus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ashingtonpost.com/news/wonkblog/wp/2013/12/05/is-inequality-bad-for-economic-growth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 </a:t>
            </a:r>
            <a:br>
              <a:rPr lang="en-US" dirty="0" smtClean="0"/>
            </a:br>
            <a:r>
              <a:rPr lang="en-US" dirty="0" smtClean="0"/>
              <a:t>Rising Income Inequality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73588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 Exercise to Help Students Understand 2012 Quintiles &amp; their Boundaries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11</a:t>
            </a:fld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0520"/>
            <a:ext cx="4876800" cy="526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362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Students Represent the Household Income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16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61711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Percentiles of the US Household Income Distribution </a:t>
            </a:r>
          </a:p>
          <a:p>
            <a:pPr algn="ctr"/>
            <a:r>
              <a:rPr lang="en-US" sz="2800" dirty="0" smtClean="0"/>
              <a:t>in 2012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6225"/>
            <a:ext cx="868203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91" y="2643187"/>
            <a:ext cx="7662809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066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Measuring the Change in Inequality from 1968 to 2012,</a:t>
            </a:r>
          </a:p>
          <a:p>
            <a:pPr algn="ctr"/>
            <a:r>
              <a:rPr lang="en-US" sz="2400" b="1" dirty="0" smtClean="0"/>
              <a:t>Part I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1"/>
            <a:ext cx="6248399" cy="10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992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Measuring the Change in Inequality from 1968 to 2012,</a:t>
            </a:r>
          </a:p>
          <a:p>
            <a:pPr algn="ctr"/>
            <a:r>
              <a:rPr lang="en-US" sz="2400" b="1" dirty="0" smtClean="0"/>
              <a:t>Part II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22" y="3124200"/>
            <a:ext cx="470507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Quintile Income Shares</a:t>
            </a:r>
            <a:br>
              <a:rPr lang="en-US" dirty="0" smtClean="0"/>
            </a:br>
            <a:r>
              <a:rPr lang="en-US" sz="2700" dirty="0" smtClean="0"/>
              <a:t>1968 to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8" y="2209800"/>
            <a:ext cx="894005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in Income Share of </a:t>
            </a:r>
            <a:br>
              <a:rPr lang="en-US" dirty="0" smtClean="0"/>
            </a:br>
            <a:r>
              <a:rPr lang="en-US" dirty="0" smtClean="0"/>
              <a:t>Top Quintile and Top 5%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2" y="2286000"/>
            <a:ext cx="7955280" cy="20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632" y="422911"/>
            <a:ext cx="8289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Causes of Rising Income Inequality Among US Households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2930" y="1565910"/>
            <a:ext cx="796385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Changes in household composition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For example, think about how changes in the fifth quintile and changes in the first quintile, might have contributed to the rise: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An increasing share of households in the </a:t>
            </a:r>
            <a:r>
              <a:rPr lang="en-US" sz="2000" b="1" dirty="0" smtClean="0"/>
              <a:t>fifth</a:t>
            </a:r>
            <a:r>
              <a:rPr lang="en-US" sz="2000" dirty="0" smtClean="0"/>
              <a:t> quintile are two-earner households, which raises their income relative to households in the first quintile.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 smtClean="0"/>
              <a:t>An increasing share of households in the </a:t>
            </a:r>
            <a:r>
              <a:rPr lang="en-US" sz="2000" b="1" dirty="0" smtClean="0"/>
              <a:t>first</a:t>
            </a:r>
            <a:r>
              <a:rPr lang="en-US" sz="2000" dirty="0" smtClean="0"/>
              <a:t> quintile are one-parent households, most of them headed by women.  Such households tend to be low income because they have only one earner, because that earner needs a job with flexible hours (if her/his children are young), and because of labor-market discrimination (if the household head is a woman).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99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153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) Technological change and rising demand for skill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wages of college graduates grew, while the wages of high school graduates grew slowly (women) or shrank (men)…so the gap between “college wages” and “high school wages” increased.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Why?  One reason: computers and new management strategies meant that firms rapidly increased their employment of college-educated workers.  More people were graduating college each year, but that growth was slow compared to the growth in employment.  The resulting shortage pushed up “college wages” quickly.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54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Possible Research Resources (A to H)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278"/>
              </p:ext>
            </p:extLst>
          </p:nvPr>
        </p:nvGraphicFramePr>
        <p:xfrm>
          <a:off x="533400" y="914400"/>
          <a:ext cx="8153400" cy="487680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809163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2"/>
                        </a:rPr>
                        <a:t>American Enterprise Institute for Public Policy Research</a:t>
                      </a:r>
                      <a:r>
                        <a:rPr lang="en-US" sz="2000" dirty="0"/>
                        <a:t> </a:t>
                      </a:r>
                      <a:r>
                        <a:rPr lang="en-US" sz="2000" dirty="0" smtClean="0"/>
                        <a:t>(Click on “Poverty Studies” or “Economics.”  Alternatively,</a:t>
                      </a:r>
                      <a:r>
                        <a:rPr lang="en-US" sz="2000" baseline="0" dirty="0" smtClean="0"/>
                        <a:t> u</a:t>
                      </a:r>
                      <a:r>
                        <a:rPr lang="en-US" sz="2000" dirty="0" smtClean="0"/>
                        <a:t>se </a:t>
                      </a:r>
                      <a:r>
                        <a:rPr lang="en-US" sz="2000" dirty="0"/>
                        <a:t>search engine to find relevant research.  For example, try searching on </a:t>
                      </a:r>
                      <a:r>
                        <a:rPr lang="en-US" sz="2000" dirty="0" smtClean="0"/>
                        <a:t>“income inequality."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0583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/>
                        </a:rPr>
                        <a:t>Brookings </a:t>
                      </a:r>
                      <a:r>
                        <a:rPr lang="en-US" sz="2000" dirty="0" smtClean="0">
                          <a:hlinkClick r:id="rId3"/>
                        </a:rPr>
                        <a:t>Institution, Income</a:t>
                      </a:r>
                      <a:r>
                        <a:rPr lang="en-US" sz="2000" baseline="0" dirty="0" smtClean="0">
                          <a:hlinkClick r:id="rId3"/>
                        </a:rPr>
                        <a:t> Inequality and Social Mobility</a:t>
                      </a:r>
                      <a:r>
                        <a:rPr lang="en-US" sz="2000" dirty="0"/>
                        <a:t> </a:t>
                      </a:r>
                      <a:r>
                        <a:rPr lang="en-US" sz="2000" dirty="0" smtClean="0"/>
                        <a:t>(Also,</a:t>
                      </a:r>
                      <a:r>
                        <a:rPr lang="en-US" sz="2000" baseline="0" dirty="0" smtClean="0"/>
                        <a:t> try searching on related topics: for example “workforce development” or “taxation.”)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4"/>
                        </a:rPr>
                        <a:t>Cato Institute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5"/>
                        </a:rPr>
                        <a:t>Center on Budget and Policy </a:t>
                      </a:r>
                      <a:r>
                        <a:rPr lang="en-US" sz="2000" dirty="0" smtClean="0">
                          <a:hlinkClick r:id="rId5"/>
                        </a:rPr>
                        <a:t>Priorities, Poverty and Inequality</a:t>
                      </a:r>
                      <a:r>
                        <a:rPr lang="en-US" sz="2000" dirty="0" smtClean="0"/>
                        <a:t> (Also,</a:t>
                      </a:r>
                      <a:r>
                        <a:rPr lang="en-US" sz="2000" baseline="0" dirty="0" smtClean="0"/>
                        <a:t> try searching on: “earned-income tax credit,” “progressive tax,” or “regressive tax.”)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6"/>
                        </a:rPr>
                        <a:t>Citizens for Tax </a:t>
                      </a:r>
                      <a:r>
                        <a:rPr lang="en-US" sz="2000" dirty="0" smtClean="0">
                          <a:hlinkClick r:id="rId6"/>
                        </a:rPr>
                        <a:t>Justice, Tax Reform Options</a:t>
                      </a:r>
                      <a:r>
                        <a:rPr lang="en-US" sz="2000" dirty="0" smtClean="0"/>
                        <a:t> (Also,</a:t>
                      </a:r>
                      <a:r>
                        <a:rPr lang="en-US" sz="2000" baseline="0" dirty="0" smtClean="0"/>
                        <a:t> click on “State Tax Issues.”)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7"/>
                        </a:rPr>
                        <a:t>Commonwealth </a:t>
                      </a:r>
                      <a:r>
                        <a:rPr lang="en-US" sz="2000" dirty="0" smtClean="0">
                          <a:hlinkClick r:id="rId7"/>
                        </a:rPr>
                        <a:t>Fund</a:t>
                      </a:r>
                      <a:r>
                        <a:rPr lang="en-US" sz="2000" dirty="0" smtClean="0"/>
                        <a:t> (Good on health care for low</a:t>
                      </a:r>
                      <a:r>
                        <a:rPr lang="en-US" sz="2000" baseline="0" dirty="0" smtClean="0"/>
                        <a:t>-income families)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8"/>
                        </a:rPr>
                        <a:t>Hamilton Project, Economic Security and Poverty</a:t>
                      </a:r>
                      <a:r>
                        <a:rPr lang="en-US" sz="2000" dirty="0" smtClean="0"/>
                        <a:t> (Also, click on “Topics” and then on “Employment and Wages” or “Tax Policy and Budget”)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860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9"/>
                        </a:rPr>
                        <a:t>Heritage </a:t>
                      </a:r>
                      <a:r>
                        <a:rPr lang="en-US" sz="2000" dirty="0" smtClean="0">
                          <a:hlinkClick r:id="rId9"/>
                        </a:rPr>
                        <a:t>Foundation, Poverty and Inequality </a:t>
                      </a:r>
                      <a:r>
                        <a:rPr lang="en-US" sz="2000" dirty="0" smtClean="0"/>
                        <a:t>(Also, click on “Issues” and</a:t>
                      </a:r>
                      <a:r>
                        <a:rPr lang="en-US" sz="2000" baseline="0" dirty="0" smtClean="0"/>
                        <a:t> then on “Welfare and Welfare Spending”)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Demand for Skill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2008216"/>
            <a:ext cx="4297680" cy="313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828800"/>
            <a:ext cx="4297680" cy="33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219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Market for Workers with Just a High School Degree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219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Market for Workers with Just a College Degree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Wages are 2015 dollars per hour.  Employment is in millions of workers.  The employment levels for workers with just a college degree are approximate.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3" y="231244"/>
            <a:ext cx="8186397" cy="63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0976"/>
            <a:ext cx="8150225" cy="59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2484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Analysis by </a:t>
            </a:r>
            <a:r>
              <a:rPr lang="en-US" sz="1400" dirty="0" err="1" smtClean="0"/>
              <a:t>Emmanue</a:t>
            </a:r>
            <a:r>
              <a:rPr lang="en-US" sz="1400" dirty="0" smtClean="0"/>
              <a:t> l Saez, </a:t>
            </a:r>
            <a:r>
              <a:rPr lang="en-US" sz="1400" dirty="0" smtClean="0">
                <a:hlinkClick r:id="rId3"/>
              </a:rPr>
              <a:t>Excel workbook</a:t>
            </a:r>
            <a:r>
              <a:rPr lang="en-US" sz="1400" dirty="0" smtClean="0"/>
              <a:t> downloaded from </a:t>
            </a:r>
          </a:p>
          <a:p>
            <a:r>
              <a:rPr lang="en-US" sz="1400" dirty="0" smtClean="0"/>
              <a:t>World Wealth and Income Database 8/29/16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in Income Share of </a:t>
            </a:r>
            <a:br>
              <a:rPr lang="en-US" dirty="0" smtClean="0"/>
            </a:br>
            <a:r>
              <a:rPr lang="en-US" dirty="0" smtClean="0"/>
              <a:t>Top 1% and Top .1%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7955280" cy="14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762000"/>
            <a:ext cx="7963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 Rising CEO compensation &amp; rising salaries in finance</a:t>
            </a:r>
          </a:p>
          <a:p>
            <a:pPr lvl="1"/>
            <a:r>
              <a:rPr lang="en-US" sz="2000" dirty="0" smtClean="0"/>
              <a:t>These are the two groups that contributed most to the rise in average incomes among households in the top </a:t>
            </a:r>
            <a:r>
              <a:rPr lang="en-US" sz="2000" dirty="0" smtClean="0"/>
              <a:t>.1</a:t>
            </a:r>
            <a:r>
              <a:rPr lang="en-US" sz="2000" dirty="0" smtClean="0"/>
              <a:t>%.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72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23" y="228600"/>
            <a:ext cx="795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Possible Links Between Rising Inequality and Macroeconomic Health </a:t>
            </a:r>
            <a:r>
              <a:rPr lang="en-US" sz="1600" b="1" dirty="0" smtClean="0"/>
              <a:t>(From the Brad Plummer article on Slide 3)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7235" y="1520190"/>
            <a:ext cx="7586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Inequality reduces household investments in education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1585" y="2436727"/>
            <a:ext cx="3396615" cy="4318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9240" y="2253865"/>
            <a:ext cx="3517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…and slower improvement of education levels means slower growth in productivity and real incomes.  Remember, one of the four biggest contributors to productivity growth is improvement in human capital.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14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23" y="514351"/>
            <a:ext cx="795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Links Between Rising Inequality and Macroeconomic Health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7235" y="1520190"/>
            <a:ext cx="758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) Rising inequality reduces consumption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6236" y="2043410"/>
            <a:ext cx="4598432" cy="4585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8701" y="3644538"/>
            <a:ext cx="2713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Oh…but consumer spending actually seemed to keep up just fine!</a:t>
            </a:r>
          </a:p>
          <a:p>
            <a:endParaRPr lang="en-US" dirty="0"/>
          </a:p>
          <a:p>
            <a:r>
              <a:rPr lang="en-US" b="1" dirty="0" smtClean="0"/>
              <a:t>But</a:t>
            </a:r>
            <a:r>
              <a:rPr lang="en-US" dirty="0" smtClean="0"/>
              <a:t> maybe that’s because lower-quintile households were increasing their spending by </a:t>
            </a:r>
            <a:r>
              <a:rPr lang="en-US" b="1" dirty="0" smtClean="0"/>
              <a:t>borrowing</a:t>
            </a:r>
            <a:r>
              <a:rPr lang="en-US" dirty="0" smtClean="0"/>
              <a:t>…which brings us to the next slide.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94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923" y="514351"/>
            <a:ext cx="795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Links Between Rising Inequality and Macroeconomic Health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7235" y="1520190"/>
            <a:ext cx="75866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3) Rising inequality increases household borrowing &amp; debt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actually is part of what happened in the years before the Great Recession.  Many households borrowed against their homes, increasing their debt.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house prices dropped and the economy slid into the recession, many households lost their homes, but were stuck with the debt.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High debt levels have held back consumer spending, especially in parts of the country that experienced the biggest boom in house prices.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Slow growth in consumer spending since 2009 has kept GDP growth slow.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7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Possible Research Resources (I to W)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29964"/>
              </p:ext>
            </p:extLst>
          </p:nvPr>
        </p:nvGraphicFramePr>
        <p:xfrm>
          <a:off x="448056" y="1295400"/>
          <a:ext cx="8229600" cy="30480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2"/>
                        </a:rPr>
                        <a:t>Institute for Research on Poverty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/>
                        </a:rPr>
                        <a:t>Institute for Women's Policy Research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4"/>
                        </a:rPr>
                        <a:t>Kaiser Family Foundation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5"/>
                        </a:rPr>
                        <a:t>National Poverty Center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6"/>
                        </a:rPr>
                        <a:t>The Stanford Center for the Study of Poverty and Inequality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7"/>
                        </a:rPr>
                        <a:t>Urban </a:t>
                      </a:r>
                      <a:r>
                        <a:rPr lang="en-US" sz="2000" dirty="0" smtClean="0">
                          <a:hlinkClick r:id="rId7"/>
                        </a:rPr>
                        <a:t>Institute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8"/>
                        </a:rPr>
                        <a:t>U.S.</a:t>
                      </a:r>
                      <a:r>
                        <a:rPr lang="en-US" sz="2000" baseline="0" dirty="0" smtClean="0">
                          <a:hlinkClick r:id="rId8"/>
                        </a:rPr>
                        <a:t> Census Bureau, Income &amp; Poverty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9"/>
                        </a:rPr>
                        <a:t>Washington Center for Equitable Growth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159"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10"/>
                        </a:rPr>
                        <a:t>W.E. Upjohn Institute for Employment </a:t>
                      </a:r>
                      <a:r>
                        <a:rPr lang="en-US" sz="2000" dirty="0" smtClean="0">
                          <a:hlinkClick r:id="rId10"/>
                        </a:rPr>
                        <a:t>Research</a:t>
                      </a:r>
                      <a:endParaRPr lang="en-US" sz="2000" dirty="0" smtClean="0"/>
                    </a:p>
                    <a:p>
                      <a:r>
                        <a:rPr lang="en-US" sz="2000" dirty="0" smtClean="0">
                          <a:hlinkClick r:id="rId11"/>
                        </a:rPr>
                        <a:t>World Wealth and Incomes</a:t>
                      </a:r>
                      <a:r>
                        <a:rPr lang="en-US" sz="2000" baseline="0" dirty="0" smtClean="0">
                          <a:hlinkClick r:id="rId11"/>
                        </a:rPr>
                        <a:t> Database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4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Readings for Beginners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Income </a:t>
            </a:r>
            <a:r>
              <a:rPr lang="en-US" sz="2400" b="1" dirty="0"/>
              <a:t>inequality over time: causes &amp; consequences</a:t>
            </a:r>
          </a:p>
          <a:p>
            <a:r>
              <a:rPr lang="en-US" dirty="0"/>
              <a:t>Candela Open Courses, “</a:t>
            </a:r>
            <a:r>
              <a:rPr lang="en-US" dirty="0">
                <a:hlinkClick r:id="rId2"/>
              </a:rPr>
              <a:t>Income Inequality: Measurement and Causes</a:t>
            </a:r>
            <a:r>
              <a:rPr lang="en-US" dirty="0"/>
              <a:t>,” 2014</a:t>
            </a:r>
          </a:p>
          <a:p>
            <a:pPr lvl="1"/>
            <a:r>
              <a:rPr lang="en-US" dirty="0"/>
              <a:t>-Quintile shares, household composition, supply and demand for high skill labor</a:t>
            </a:r>
          </a:p>
          <a:p>
            <a:endParaRPr lang="en-US" dirty="0" smtClean="0"/>
          </a:p>
          <a:p>
            <a:r>
              <a:rPr lang="en-US" dirty="0" smtClean="0"/>
              <a:t>Steven </a:t>
            </a:r>
            <a:r>
              <a:rPr lang="en-US" dirty="0"/>
              <a:t>J. </a:t>
            </a:r>
            <a:r>
              <a:rPr lang="en-US" dirty="0" err="1"/>
              <a:t>Markovich</a:t>
            </a:r>
            <a:r>
              <a:rPr lang="en-US" dirty="0"/>
              <a:t>, “</a:t>
            </a:r>
            <a:r>
              <a:rPr lang="en-US" dirty="0">
                <a:hlinkClick r:id="rId3"/>
              </a:rPr>
              <a:t>The Income Inequality Debate</a:t>
            </a:r>
            <a:r>
              <a:rPr lang="en-US" dirty="0"/>
              <a:t>,” Council on Foreign Relations Backgrounder, February 3, 2014</a:t>
            </a:r>
          </a:p>
          <a:p>
            <a:pPr lvl="1"/>
            <a:r>
              <a:rPr lang="en-US" dirty="0"/>
              <a:t>-The top 1%, globalization, de-unionization, education and technological change</a:t>
            </a:r>
          </a:p>
          <a:p>
            <a:endParaRPr lang="en-US" dirty="0" smtClean="0"/>
          </a:p>
          <a:p>
            <a:r>
              <a:rPr lang="en-US" dirty="0" smtClean="0"/>
              <a:t>Brad </a:t>
            </a:r>
            <a:r>
              <a:rPr lang="en-US" dirty="0"/>
              <a:t>Plummer, “</a:t>
            </a:r>
            <a:r>
              <a:rPr lang="en-US" dirty="0">
                <a:hlinkClick r:id="rId4"/>
              </a:rPr>
              <a:t>Is inequality bad for economic growth?</a:t>
            </a:r>
            <a:r>
              <a:rPr lang="en-US" dirty="0"/>
              <a:t>”, </a:t>
            </a:r>
            <a:r>
              <a:rPr lang="en-US" i="1" dirty="0"/>
              <a:t>The Washington Post,</a:t>
            </a:r>
            <a:r>
              <a:rPr lang="en-US" dirty="0"/>
              <a:t> December 5, 2013</a:t>
            </a:r>
          </a:p>
          <a:p>
            <a:pPr lvl="1"/>
            <a:r>
              <a:rPr lang="en-US" dirty="0"/>
              <a:t>-Investing too little in education &amp; the financial crisis and the demand for cheap credit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Research Questions for Students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Measurement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does correcting for changes in family size affect the rise in inequality?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does correcting for changes in the tax system affect the rise in inequality?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does correcting for changes in the transfer system affect the rise in inequality?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Causes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How do health inequalities contribute to income inequality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much has increasing international trade contributed to rising income inequality?</a:t>
            </a:r>
            <a:endParaRPr lang="en-US" dirty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Consequences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How much do rises in income inequality reduce mobility between generations?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Does rising inequality slow economic growth or speed it up?</a:t>
            </a:r>
          </a:p>
          <a:p>
            <a:pPr lvl="0">
              <a:spcAft>
                <a:spcPts val="600"/>
              </a:spcAft>
            </a:pPr>
            <a:r>
              <a:rPr lang="en-US" dirty="0" smtClean="0"/>
              <a:t>Does rising inequality increase or decrease average happiness?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Research Questions for </a:t>
            </a:r>
            <a:r>
              <a:rPr lang="en-US" sz="3200" dirty="0" smtClean="0"/>
              <a:t>Students, Continued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3058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Responses</a:t>
            </a:r>
          </a:p>
          <a:p>
            <a:pPr indent="-457200">
              <a:spcAft>
                <a:spcPts val="600"/>
              </a:spcAft>
            </a:pPr>
            <a:r>
              <a:rPr lang="en-US" dirty="0"/>
              <a:t>How can we make US vocational education more effective?</a:t>
            </a:r>
          </a:p>
          <a:p>
            <a:pPr indent="-457200">
              <a:spcAft>
                <a:spcPts val="600"/>
              </a:spcAft>
            </a:pPr>
            <a:r>
              <a:rPr lang="en-US" dirty="0"/>
              <a:t>How can we most effectively increase the education levels achieved by children from low-income families?</a:t>
            </a:r>
          </a:p>
          <a:p>
            <a:pPr lvl="0" indent="-457200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can we improve college graduation rates for first-generation students and students from low-income families?</a:t>
            </a:r>
          </a:p>
          <a:p>
            <a:pPr lvl="0" indent="-457200">
              <a:spcAft>
                <a:spcPts val="600"/>
              </a:spcAft>
            </a:pPr>
            <a:r>
              <a:rPr lang="en-US" dirty="0" smtClean="0"/>
              <a:t>How </a:t>
            </a:r>
            <a:r>
              <a:rPr lang="en-US" dirty="0"/>
              <a:t>can we most effectively reduce labor market discrimination? (for example, against women or African Americans)</a:t>
            </a:r>
          </a:p>
          <a:p>
            <a:pPr indent="-457200">
              <a:spcAft>
                <a:spcPts val="600"/>
              </a:spcAft>
            </a:pPr>
            <a:r>
              <a:rPr lang="en-US" dirty="0" smtClean="0"/>
              <a:t>Is </a:t>
            </a:r>
            <a:r>
              <a:rPr lang="en-US" dirty="0"/>
              <a:t>a rise in the minimum wage an effective response to income inequality?  If it is, how high should it go</a:t>
            </a:r>
            <a:r>
              <a:rPr lang="en-US" dirty="0" smtClean="0"/>
              <a:t>?</a:t>
            </a:r>
          </a:p>
          <a:p>
            <a:pPr indent="-457200">
              <a:spcAft>
                <a:spcPts val="600"/>
              </a:spcAft>
            </a:pPr>
            <a:r>
              <a:rPr lang="en-US" dirty="0" smtClean="0"/>
              <a:t>If we were to make transfers to low-income families more generous, what would be the most effective way to do that?</a:t>
            </a:r>
          </a:p>
          <a:p>
            <a:pPr indent="-457200">
              <a:spcAft>
                <a:spcPts val="600"/>
              </a:spcAft>
            </a:pPr>
            <a:r>
              <a:rPr lang="en-US" dirty="0" smtClean="0"/>
              <a:t>What would be the most effective way to increase the proportion of children in two-parent families?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Quintiles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552751"/>
            <a:ext cx="8623300" cy="17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" y="2618190"/>
            <a:ext cx="8927820" cy="16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Quintile Income Shares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55082"/>
            <a:ext cx="6744996" cy="1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5702"/>
            <a:ext cx="7856106" cy="142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Quintile Income Shares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F4A-2628-4101-9FCC-C45C30C73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1172</Words>
  <Application>Microsoft Office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Teaching  Rising Income Inequality</vt:lpstr>
      <vt:lpstr>Possible Research Resources (A to H)</vt:lpstr>
      <vt:lpstr>Possible Research Resources (I to W)</vt:lpstr>
      <vt:lpstr>Good Readings for Beginners</vt:lpstr>
      <vt:lpstr>Research Questions for Students</vt:lpstr>
      <vt:lpstr>Research Questions for Students, Continued</vt:lpstr>
      <vt:lpstr>Understanding Quintiles</vt:lpstr>
      <vt:lpstr>PowerPoint Presentation</vt:lpstr>
      <vt:lpstr>PowerPoint Presentation</vt:lpstr>
      <vt:lpstr>PowerPoint Presentation</vt:lpstr>
      <vt:lpstr>An Exercise to Help Students Understand 2012 Quintiles &amp; their Boundaries</vt:lpstr>
      <vt:lpstr>PowerPoint Presentation</vt:lpstr>
      <vt:lpstr>PowerPoint Presentation</vt:lpstr>
      <vt:lpstr>PowerPoint Presentation</vt:lpstr>
      <vt:lpstr>PowerPoint Presentation</vt:lpstr>
      <vt:lpstr>Changes in Quintile Income Shares 1968 to 2015</vt:lpstr>
      <vt:lpstr>Growth in Income Share of  Top Quintile and Top 5%</vt:lpstr>
      <vt:lpstr>PowerPoint Presentation</vt:lpstr>
      <vt:lpstr>PowerPoint Presentation</vt:lpstr>
      <vt:lpstr>Rising Demand for Skill</vt:lpstr>
      <vt:lpstr>PowerPoint Presentation</vt:lpstr>
      <vt:lpstr>PowerPoint Presentation</vt:lpstr>
      <vt:lpstr>Growth in Income Share of  Top 1% and Top .1%</vt:lpstr>
      <vt:lpstr>PowerPoint Presentation</vt:lpstr>
      <vt:lpstr>PowerPoint Presentation</vt:lpstr>
      <vt:lpstr>PowerPoint Presentation</vt:lpstr>
      <vt:lpstr>PowerPoint Presentation</vt:lpstr>
    </vt:vector>
  </TitlesOfParts>
  <Company>University of Portland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US  Income Inequality</dc:title>
  <dc:creator>Todd</dc:creator>
  <cp:lastModifiedBy>Todd</cp:lastModifiedBy>
  <cp:revision>27</cp:revision>
  <dcterms:created xsi:type="dcterms:W3CDTF">2014-08-26T16:00:49Z</dcterms:created>
  <dcterms:modified xsi:type="dcterms:W3CDTF">2016-10-14T19:10:59Z</dcterms:modified>
</cp:coreProperties>
</file>